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 id="401" r:id="rId149"/>
    <p:sldId id="402" r:id="rId150"/>
    <p:sldId id="403" r:id="rId151"/>
    <p:sldId id="404" r:id="rId152"/>
    <p:sldId id="405" r:id="rId153"/>
    <p:sldId id="406" r:id="rId154"/>
    <p:sldId id="407" r:id="rId155"/>
    <p:sldId id="408" r:id="rId156"/>
    <p:sldId id="409" r:id="rId157"/>
    <p:sldId id="410" r:id="rId158"/>
    <p:sldId id="411" r:id="rId159"/>
    <p:sldId id="412" r:id="rId160"/>
    <p:sldId id="413" r:id="rId161"/>
    <p:sldId id="414" r:id="rId162"/>
    <p:sldId id="415" r:id="rId163"/>
    <p:sldId id="416" r:id="rId164"/>
    <p:sldId id="417" r:id="rId165"/>
    <p:sldId id="418" r:id="rId166"/>
    <p:sldId id="419" r:id="rId167"/>
    <p:sldId id="420" r:id="rId168"/>
    <p:sldId id="421" r:id="rId169"/>
    <p:sldId id="422" r:id="rId170"/>
    <p:sldId id="423" r:id="rId171"/>
    <p:sldId id="424" r:id="rId172"/>
    <p:sldId id="425" r:id="rId173"/>
    <p:sldId id="426" r:id="rId174"/>
    <p:sldId id="427" r:id="rId175"/>
    <p:sldId id="428" r:id="rId176"/>
    <p:sldId id="429" r:id="rId177"/>
    <p:sldId id="430" r:id="rId178"/>
    <p:sldId id="431" r:id="rId179"/>
    <p:sldId id="432" r:id="rId180"/>
    <p:sldId id="433" r:id="rId181"/>
    <p:sldId id="434" r:id="rId182"/>
    <p:sldId id="435" r:id="rId183"/>
    <p:sldId id="436" r:id="rId184"/>
    <p:sldId id="437" r:id="rId185"/>
    <p:sldId id="438" r:id="rId186"/>
    <p:sldId id="439" r:id="rId187"/>
    <p:sldId id="440" r:id="rId188"/>
    <p:sldId id="441" r:id="rId189"/>
    <p:sldId id="442" r:id="rId190"/>
    <p:sldId id="443" r:id="rId191"/>
    <p:sldId id="444" r:id="rId192"/>
    <p:sldId id="445" r:id="rId193"/>
    <p:sldId id="446" r:id="rId194"/>
    <p:sldId id="447" r:id="rId195"/>
    <p:sldId id="448" r:id="rId196"/>
    <p:sldId id="449" r:id="rId197"/>
    <p:sldId id="450" r:id="rId198"/>
    <p:sldId id="451" r:id="rId199"/>
    <p:sldId id="452" r:id="rId200"/>
    <p:sldId id="453" r:id="rId201"/>
    <p:sldId id="454" r:id="rId202"/>
    <p:sldId id="455" r:id="rId2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181" Type="http://schemas.openxmlformats.org/officeDocument/2006/relationships/slide" Target="slides/slide178.xml"/><Relationship Id="rId186" Type="http://schemas.openxmlformats.org/officeDocument/2006/relationships/slide" Target="slides/slide183.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92" Type="http://schemas.openxmlformats.org/officeDocument/2006/relationships/slide" Target="slides/slide189.xml"/><Relationship Id="rId197" Type="http://schemas.openxmlformats.org/officeDocument/2006/relationships/slide" Target="slides/slide194.xml"/><Relationship Id="rId206" Type="http://schemas.openxmlformats.org/officeDocument/2006/relationships/theme" Target="theme/theme1.xml"/><Relationship Id="rId201" Type="http://schemas.openxmlformats.org/officeDocument/2006/relationships/slide" Target="slides/slide198.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slide" Target="slides/slide199.xml"/><Relationship Id="rId207" Type="http://schemas.openxmlformats.org/officeDocument/2006/relationships/tableStyles" Target="tableStyle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190" Type="http://schemas.openxmlformats.org/officeDocument/2006/relationships/slide" Target="slides/slide187.xml"/><Relationship Id="rId204" Type="http://schemas.openxmlformats.org/officeDocument/2006/relationships/presProps" Target="pres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F7B06-5139-4B76-9D97-9C06717EB792}"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7C837637-6165-460D-9BE8-15CD3174FD05}">
      <dgm:prSet phldrT="[Text]" custT="1"/>
      <dgm:spPr/>
      <dgm:t>
        <a:bodyPr/>
        <a:lstStyle/>
        <a:p>
          <a:r>
            <a:rPr lang="en-US" sz="2800" dirty="0" smtClean="0"/>
            <a:t>Software</a:t>
          </a:r>
          <a:endParaRPr lang="en-US" sz="2800" dirty="0"/>
        </a:p>
      </dgm:t>
    </dgm:pt>
    <dgm:pt modelId="{F589A4CA-7E4A-4053-9CD6-4E1FD8B60712}" type="parTrans" cxnId="{DB38A2E5-54E3-4E51-966F-5B71F1631723}">
      <dgm:prSet/>
      <dgm:spPr/>
      <dgm:t>
        <a:bodyPr/>
        <a:lstStyle/>
        <a:p>
          <a:endParaRPr lang="en-US"/>
        </a:p>
      </dgm:t>
    </dgm:pt>
    <dgm:pt modelId="{B93152F5-6016-4442-B661-6358CD64AA82}" type="sibTrans" cxnId="{DB38A2E5-54E3-4E51-966F-5B71F1631723}">
      <dgm:prSet/>
      <dgm:spPr/>
      <dgm:t>
        <a:bodyPr/>
        <a:lstStyle/>
        <a:p>
          <a:endParaRPr lang="en-US"/>
        </a:p>
      </dgm:t>
    </dgm:pt>
    <dgm:pt modelId="{CED0EEDC-D9E3-4A0B-A8F0-77E0AC3AFC60}">
      <dgm:prSet phldrT="[Text]" custT="1"/>
      <dgm:spPr/>
      <dgm:t>
        <a:bodyPr/>
        <a:lstStyle/>
        <a:p>
          <a:r>
            <a:rPr lang="en-US" sz="2800" dirty="0" smtClean="0"/>
            <a:t>System software</a:t>
          </a:r>
          <a:endParaRPr lang="en-US" sz="2800" dirty="0"/>
        </a:p>
      </dgm:t>
    </dgm:pt>
    <dgm:pt modelId="{A07FA478-A9A9-434C-9609-97CF7E24B2EF}" type="parTrans" cxnId="{2CC4DCC8-9E1F-437E-8954-7AF6CDACAB40}">
      <dgm:prSet/>
      <dgm:spPr/>
      <dgm:t>
        <a:bodyPr/>
        <a:lstStyle/>
        <a:p>
          <a:endParaRPr lang="en-US"/>
        </a:p>
      </dgm:t>
    </dgm:pt>
    <dgm:pt modelId="{966E6D6B-29DD-475F-BE83-41958953EF55}" type="sibTrans" cxnId="{2CC4DCC8-9E1F-437E-8954-7AF6CDACAB40}">
      <dgm:prSet/>
      <dgm:spPr/>
      <dgm:t>
        <a:bodyPr/>
        <a:lstStyle/>
        <a:p>
          <a:endParaRPr lang="en-US"/>
        </a:p>
      </dgm:t>
    </dgm:pt>
    <dgm:pt modelId="{6F8243F6-2430-4066-B28C-F0F9E6AAE3B3}">
      <dgm:prSet phldrT="[Text]" custT="1"/>
      <dgm:spPr/>
      <dgm:t>
        <a:bodyPr/>
        <a:lstStyle/>
        <a:p>
          <a:r>
            <a:rPr lang="en-US" sz="2800" dirty="0" smtClean="0"/>
            <a:t>Operating system</a:t>
          </a:r>
          <a:endParaRPr lang="en-US" sz="2800" dirty="0"/>
        </a:p>
      </dgm:t>
    </dgm:pt>
    <dgm:pt modelId="{9B59C004-47EB-4AE5-B431-245CA2343D70}" type="parTrans" cxnId="{E4585972-DA3E-4A6E-B057-31498B3ADFCE}">
      <dgm:prSet/>
      <dgm:spPr/>
      <dgm:t>
        <a:bodyPr/>
        <a:lstStyle/>
        <a:p>
          <a:endParaRPr lang="en-US"/>
        </a:p>
      </dgm:t>
    </dgm:pt>
    <dgm:pt modelId="{B7242DA2-173A-4F51-BD66-97E8B7C9D48C}" type="sibTrans" cxnId="{E4585972-DA3E-4A6E-B057-31498B3ADFCE}">
      <dgm:prSet/>
      <dgm:spPr/>
      <dgm:t>
        <a:bodyPr/>
        <a:lstStyle/>
        <a:p>
          <a:endParaRPr lang="en-US"/>
        </a:p>
      </dgm:t>
    </dgm:pt>
    <dgm:pt modelId="{6C9F24F7-BB71-472F-8E44-38B84BDA6722}">
      <dgm:prSet phldrT="[Text]" custT="1"/>
      <dgm:spPr/>
      <dgm:t>
        <a:bodyPr/>
        <a:lstStyle/>
        <a:p>
          <a:r>
            <a:rPr lang="en-US" sz="2800" dirty="0" smtClean="0"/>
            <a:t>Firmware</a:t>
          </a:r>
          <a:endParaRPr lang="en-US" sz="2800" dirty="0"/>
        </a:p>
      </dgm:t>
    </dgm:pt>
    <dgm:pt modelId="{51C13FEE-B607-48B4-8CB7-81740696D4E6}" type="parTrans" cxnId="{7C349D92-DBBE-4331-8E30-3C1509BC07E7}">
      <dgm:prSet/>
      <dgm:spPr/>
      <dgm:t>
        <a:bodyPr/>
        <a:lstStyle/>
        <a:p>
          <a:endParaRPr lang="en-US"/>
        </a:p>
      </dgm:t>
    </dgm:pt>
    <dgm:pt modelId="{10AC318D-1525-45D8-A084-61372090D74C}" type="sibTrans" cxnId="{7C349D92-DBBE-4331-8E30-3C1509BC07E7}">
      <dgm:prSet/>
      <dgm:spPr/>
      <dgm:t>
        <a:bodyPr/>
        <a:lstStyle/>
        <a:p>
          <a:endParaRPr lang="en-US"/>
        </a:p>
      </dgm:t>
    </dgm:pt>
    <dgm:pt modelId="{8992FEAE-6A68-4D25-97B4-02F28169D8B7}">
      <dgm:prSet phldrT="[Text]" custT="1"/>
      <dgm:spPr/>
      <dgm:t>
        <a:bodyPr/>
        <a:lstStyle/>
        <a:p>
          <a:r>
            <a:rPr lang="en-US" sz="2800" dirty="0" smtClean="0"/>
            <a:t>Application software</a:t>
          </a:r>
          <a:endParaRPr lang="en-US" sz="2800" dirty="0"/>
        </a:p>
      </dgm:t>
    </dgm:pt>
    <dgm:pt modelId="{48B6C1E8-463F-4FA2-946F-EC6BA9312E43}" type="parTrans" cxnId="{29379855-C11F-4E55-930D-128D7E4F88BE}">
      <dgm:prSet/>
      <dgm:spPr/>
      <dgm:t>
        <a:bodyPr/>
        <a:lstStyle/>
        <a:p>
          <a:endParaRPr lang="en-US"/>
        </a:p>
      </dgm:t>
    </dgm:pt>
    <dgm:pt modelId="{29784CEA-C9F4-40FE-94E3-F63FD3941167}" type="sibTrans" cxnId="{29379855-C11F-4E55-930D-128D7E4F88BE}">
      <dgm:prSet/>
      <dgm:spPr/>
      <dgm:t>
        <a:bodyPr/>
        <a:lstStyle/>
        <a:p>
          <a:endParaRPr lang="en-US"/>
        </a:p>
      </dgm:t>
    </dgm:pt>
    <dgm:pt modelId="{6563DD61-5218-4951-9883-365A1A7F57A3}">
      <dgm:prSet phldrT="[Text]" custT="1"/>
      <dgm:spPr/>
      <dgm:t>
        <a:bodyPr/>
        <a:lstStyle/>
        <a:p>
          <a:r>
            <a:rPr lang="en-US" sz="2800" dirty="0" smtClean="0"/>
            <a:t>Utilities</a:t>
          </a:r>
          <a:endParaRPr lang="en-US" sz="2800" dirty="0"/>
        </a:p>
      </dgm:t>
    </dgm:pt>
    <dgm:pt modelId="{14B4D8AE-E560-45EF-8161-E2BD36B2A39B}" type="parTrans" cxnId="{7BF8F518-05E2-4B99-AC8E-FE574D596201}">
      <dgm:prSet/>
      <dgm:spPr/>
      <dgm:t>
        <a:bodyPr/>
        <a:lstStyle/>
        <a:p>
          <a:endParaRPr lang="en-US"/>
        </a:p>
      </dgm:t>
    </dgm:pt>
    <dgm:pt modelId="{D0D84A27-E833-48E9-B39B-847766C54856}" type="sibTrans" cxnId="{7BF8F518-05E2-4B99-AC8E-FE574D596201}">
      <dgm:prSet/>
      <dgm:spPr/>
      <dgm:t>
        <a:bodyPr/>
        <a:lstStyle/>
        <a:p>
          <a:endParaRPr lang="en-US"/>
        </a:p>
      </dgm:t>
    </dgm:pt>
    <dgm:pt modelId="{1C1B74F6-21E0-4544-BF92-5A4618BDBD04}">
      <dgm:prSet phldrT="[Text]" custT="1"/>
      <dgm:spPr/>
      <dgm:t>
        <a:bodyPr/>
        <a:lstStyle/>
        <a:p>
          <a:r>
            <a:rPr lang="en-US" sz="2400" dirty="0" smtClean="0"/>
            <a:t>Device drivers </a:t>
          </a:r>
          <a:endParaRPr lang="en-US" sz="2400" dirty="0"/>
        </a:p>
      </dgm:t>
    </dgm:pt>
    <dgm:pt modelId="{B6CA24F7-91F5-48C0-96C4-33BBA4191DDD}" type="parTrans" cxnId="{A80CC9C0-41B9-4D0C-8AC1-EEA1A451071C}">
      <dgm:prSet/>
      <dgm:spPr/>
      <dgm:t>
        <a:bodyPr/>
        <a:lstStyle/>
        <a:p>
          <a:endParaRPr lang="en-US"/>
        </a:p>
      </dgm:t>
    </dgm:pt>
    <dgm:pt modelId="{7AF72427-B22D-49C4-AB08-FDD66D3D5960}" type="sibTrans" cxnId="{A80CC9C0-41B9-4D0C-8AC1-EEA1A451071C}">
      <dgm:prSet/>
      <dgm:spPr/>
      <dgm:t>
        <a:bodyPr/>
        <a:lstStyle/>
        <a:p>
          <a:endParaRPr lang="en-US"/>
        </a:p>
      </dgm:t>
    </dgm:pt>
    <dgm:pt modelId="{460245C5-8FE6-461F-A8FD-DB7BBF37B5C5}">
      <dgm:prSet phldrT="[Text]" custT="1"/>
      <dgm:spPr/>
      <dgm:t>
        <a:bodyPr/>
        <a:lstStyle/>
        <a:p>
          <a:r>
            <a:rPr lang="en-US" sz="2000" dirty="0" smtClean="0"/>
            <a:t>Programming languages</a:t>
          </a:r>
          <a:endParaRPr lang="en-US" sz="2000" dirty="0"/>
        </a:p>
      </dgm:t>
    </dgm:pt>
    <dgm:pt modelId="{6626EC29-AE05-495E-9B69-3C31A2617265}" type="parTrans" cxnId="{6A92CA66-199D-40BE-BB17-5AD97C901625}">
      <dgm:prSet/>
      <dgm:spPr/>
      <dgm:t>
        <a:bodyPr/>
        <a:lstStyle/>
        <a:p>
          <a:endParaRPr lang="en-US"/>
        </a:p>
      </dgm:t>
    </dgm:pt>
    <dgm:pt modelId="{E19DE74D-1253-49E5-AD12-D5E61E177685}" type="sibTrans" cxnId="{6A92CA66-199D-40BE-BB17-5AD97C901625}">
      <dgm:prSet/>
      <dgm:spPr/>
      <dgm:t>
        <a:bodyPr/>
        <a:lstStyle/>
        <a:p>
          <a:endParaRPr lang="en-US"/>
        </a:p>
      </dgm:t>
    </dgm:pt>
    <dgm:pt modelId="{CF731FE1-0166-48D4-9E45-9A4CD9853765}" type="pres">
      <dgm:prSet presAssocID="{C49F7B06-5139-4B76-9D97-9C06717EB792}" presName="hierChild1" presStyleCnt="0">
        <dgm:presLayoutVars>
          <dgm:chPref val="1"/>
          <dgm:dir/>
          <dgm:animOne val="branch"/>
          <dgm:animLvl val="lvl"/>
          <dgm:resizeHandles/>
        </dgm:presLayoutVars>
      </dgm:prSet>
      <dgm:spPr/>
      <dgm:t>
        <a:bodyPr/>
        <a:lstStyle/>
        <a:p>
          <a:endParaRPr lang="en-US"/>
        </a:p>
      </dgm:t>
    </dgm:pt>
    <dgm:pt modelId="{4C47DAE9-961B-4F04-81E7-AACA26318B6F}" type="pres">
      <dgm:prSet presAssocID="{7C837637-6165-460D-9BE8-15CD3174FD05}" presName="hierRoot1" presStyleCnt="0"/>
      <dgm:spPr/>
    </dgm:pt>
    <dgm:pt modelId="{29240746-2CED-4B3A-A001-F052C772CA25}" type="pres">
      <dgm:prSet presAssocID="{7C837637-6165-460D-9BE8-15CD3174FD05}" presName="composite" presStyleCnt="0"/>
      <dgm:spPr/>
    </dgm:pt>
    <dgm:pt modelId="{F27924B9-3FE4-46C3-936D-B6139F530AFC}" type="pres">
      <dgm:prSet presAssocID="{7C837637-6165-460D-9BE8-15CD3174FD05}" presName="background" presStyleLbl="node0" presStyleIdx="0" presStyleCnt="1"/>
      <dgm:spPr/>
    </dgm:pt>
    <dgm:pt modelId="{C00AB894-8B97-4912-9239-C0BC7426A7D7}" type="pres">
      <dgm:prSet presAssocID="{7C837637-6165-460D-9BE8-15CD3174FD05}" presName="text" presStyleLbl="fgAcc0" presStyleIdx="0" presStyleCnt="1" custScaleX="172939" custScaleY="114362" custLinFactNeighborX="-6361" custLinFactNeighborY="-12119">
        <dgm:presLayoutVars>
          <dgm:chPref val="3"/>
        </dgm:presLayoutVars>
      </dgm:prSet>
      <dgm:spPr/>
      <dgm:t>
        <a:bodyPr/>
        <a:lstStyle/>
        <a:p>
          <a:endParaRPr lang="en-US"/>
        </a:p>
      </dgm:t>
    </dgm:pt>
    <dgm:pt modelId="{B9F7A7DF-A215-44EC-97AB-6CDA537E9A10}" type="pres">
      <dgm:prSet presAssocID="{7C837637-6165-460D-9BE8-15CD3174FD05}" presName="hierChild2" presStyleCnt="0"/>
      <dgm:spPr/>
    </dgm:pt>
    <dgm:pt modelId="{30510110-9731-4A17-A389-F8800678F172}" type="pres">
      <dgm:prSet presAssocID="{A07FA478-A9A9-434C-9609-97CF7E24B2EF}" presName="Name10" presStyleLbl="parChTrans1D2" presStyleIdx="0" presStyleCnt="2"/>
      <dgm:spPr/>
      <dgm:t>
        <a:bodyPr/>
        <a:lstStyle/>
        <a:p>
          <a:endParaRPr lang="en-US"/>
        </a:p>
      </dgm:t>
    </dgm:pt>
    <dgm:pt modelId="{37CA238F-E52A-41BC-A57F-88BBC85A2E32}" type="pres">
      <dgm:prSet presAssocID="{CED0EEDC-D9E3-4A0B-A8F0-77E0AC3AFC60}" presName="hierRoot2" presStyleCnt="0"/>
      <dgm:spPr/>
    </dgm:pt>
    <dgm:pt modelId="{8D6B4E89-FF16-4A2B-863D-8682E49EEB9A}" type="pres">
      <dgm:prSet presAssocID="{CED0EEDC-D9E3-4A0B-A8F0-77E0AC3AFC60}" presName="composite2" presStyleCnt="0"/>
      <dgm:spPr/>
    </dgm:pt>
    <dgm:pt modelId="{91B784D7-986C-465C-AA11-0C1266DFC946}" type="pres">
      <dgm:prSet presAssocID="{CED0EEDC-D9E3-4A0B-A8F0-77E0AC3AFC60}" presName="background2" presStyleLbl="node2" presStyleIdx="0" presStyleCnt="2"/>
      <dgm:spPr/>
    </dgm:pt>
    <dgm:pt modelId="{DA8A15A9-C47C-46EE-9581-AFDC28016A2B}" type="pres">
      <dgm:prSet presAssocID="{CED0EEDC-D9E3-4A0B-A8F0-77E0AC3AFC60}" presName="text2" presStyleLbl="fgAcc2" presStyleIdx="0" presStyleCnt="2" custScaleX="174322" custScaleY="82294" custLinFactNeighborX="-90196" custLinFactNeighborY="-16186">
        <dgm:presLayoutVars>
          <dgm:chPref val="3"/>
        </dgm:presLayoutVars>
      </dgm:prSet>
      <dgm:spPr/>
      <dgm:t>
        <a:bodyPr/>
        <a:lstStyle/>
        <a:p>
          <a:endParaRPr lang="en-US"/>
        </a:p>
      </dgm:t>
    </dgm:pt>
    <dgm:pt modelId="{9EEE53D5-E109-4E33-AF4F-9B540C14CB41}" type="pres">
      <dgm:prSet presAssocID="{CED0EEDC-D9E3-4A0B-A8F0-77E0AC3AFC60}" presName="hierChild3" presStyleCnt="0"/>
      <dgm:spPr/>
    </dgm:pt>
    <dgm:pt modelId="{AE4B9288-AE4F-49A0-ADCF-27ECFEE2D80A}" type="pres">
      <dgm:prSet presAssocID="{9B59C004-47EB-4AE5-B431-245CA2343D70}" presName="Name17" presStyleLbl="parChTrans1D3" presStyleIdx="0" presStyleCnt="5"/>
      <dgm:spPr/>
      <dgm:t>
        <a:bodyPr/>
        <a:lstStyle/>
        <a:p>
          <a:endParaRPr lang="en-US"/>
        </a:p>
      </dgm:t>
    </dgm:pt>
    <dgm:pt modelId="{49C16F94-41F0-4B16-9BD8-AD7F4EFDF052}" type="pres">
      <dgm:prSet presAssocID="{6F8243F6-2430-4066-B28C-F0F9E6AAE3B3}" presName="hierRoot3" presStyleCnt="0"/>
      <dgm:spPr/>
    </dgm:pt>
    <dgm:pt modelId="{282E3BF4-9AE4-4152-8BD2-1E98C3A70653}" type="pres">
      <dgm:prSet presAssocID="{6F8243F6-2430-4066-B28C-F0F9E6AAE3B3}" presName="composite3" presStyleCnt="0"/>
      <dgm:spPr/>
    </dgm:pt>
    <dgm:pt modelId="{2605AF7B-0F07-4DF4-BE24-5229046F50FA}" type="pres">
      <dgm:prSet presAssocID="{6F8243F6-2430-4066-B28C-F0F9E6AAE3B3}" presName="background3" presStyleLbl="node3" presStyleIdx="0" presStyleCnt="5"/>
      <dgm:spPr/>
    </dgm:pt>
    <dgm:pt modelId="{BA22B3D3-AA4C-49D3-A6C4-2FAA44692C98}" type="pres">
      <dgm:prSet presAssocID="{6F8243F6-2430-4066-B28C-F0F9E6AAE3B3}" presName="text3" presStyleLbl="fgAcc3" presStyleIdx="0" presStyleCnt="5" custScaleX="150439" custScaleY="92568" custLinFactNeighborX="-87585" custLinFactNeighborY="1007">
        <dgm:presLayoutVars>
          <dgm:chPref val="3"/>
        </dgm:presLayoutVars>
      </dgm:prSet>
      <dgm:spPr/>
      <dgm:t>
        <a:bodyPr/>
        <a:lstStyle/>
        <a:p>
          <a:endParaRPr lang="en-US"/>
        </a:p>
      </dgm:t>
    </dgm:pt>
    <dgm:pt modelId="{CB24279D-1C31-4C12-8FEE-5E49CAE1EF99}" type="pres">
      <dgm:prSet presAssocID="{6F8243F6-2430-4066-B28C-F0F9E6AAE3B3}" presName="hierChild4" presStyleCnt="0"/>
      <dgm:spPr/>
    </dgm:pt>
    <dgm:pt modelId="{20C89BD2-EF7A-4C4C-9038-21CE7C473D15}" type="pres">
      <dgm:prSet presAssocID="{51C13FEE-B607-48B4-8CB7-81740696D4E6}" presName="Name17" presStyleLbl="parChTrans1D3" presStyleIdx="1" presStyleCnt="5"/>
      <dgm:spPr/>
      <dgm:t>
        <a:bodyPr/>
        <a:lstStyle/>
        <a:p>
          <a:endParaRPr lang="en-US"/>
        </a:p>
      </dgm:t>
    </dgm:pt>
    <dgm:pt modelId="{4EF7CFE6-B41C-49D2-A01E-24EB2A6DCB3A}" type="pres">
      <dgm:prSet presAssocID="{6C9F24F7-BB71-472F-8E44-38B84BDA6722}" presName="hierRoot3" presStyleCnt="0"/>
      <dgm:spPr/>
    </dgm:pt>
    <dgm:pt modelId="{7F69B437-5F61-49D9-B33A-D64B76A54CAC}" type="pres">
      <dgm:prSet presAssocID="{6C9F24F7-BB71-472F-8E44-38B84BDA6722}" presName="composite3" presStyleCnt="0"/>
      <dgm:spPr/>
    </dgm:pt>
    <dgm:pt modelId="{C277458B-FBEB-4CFC-812A-280975B14DEF}" type="pres">
      <dgm:prSet presAssocID="{6C9F24F7-BB71-472F-8E44-38B84BDA6722}" presName="background3" presStyleLbl="node3" presStyleIdx="1" presStyleCnt="5"/>
      <dgm:spPr/>
    </dgm:pt>
    <dgm:pt modelId="{EAE74410-0CB9-4937-9822-4A0F1EE538C2}" type="pres">
      <dgm:prSet presAssocID="{6C9F24F7-BB71-472F-8E44-38B84BDA6722}" presName="text3" presStyleLbl="fgAcc3" presStyleIdx="1" presStyleCnt="5" custScaleX="144673" custScaleY="96177" custLinFactNeighborX="-2806" custLinFactNeighborY="1007">
        <dgm:presLayoutVars>
          <dgm:chPref val="3"/>
        </dgm:presLayoutVars>
      </dgm:prSet>
      <dgm:spPr/>
      <dgm:t>
        <a:bodyPr/>
        <a:lstStyle/>
        <a:p>
          <a:endParaRPr lang="en-US"/>
        </a:p>
      </dgm:t>
    </dgm:pt>
    <dgm:pt modelId="{46358F26-CD54-425A-A425-74562D3DD38C}" type="pres">
      <dgm:prSet presAssocID="{6C9F24F7-BB71-472F-8E44-38B84BDA6722}" presName="hierChild4" presStyleCnt="0"/>
      <dgm:spPr/>
    </dgm:pt>
    <dgm:pt modelId="{87F0E2A4-D696-40B3-8187-3CE760A18E89}" type="pres">
      <dgm:prSet presAssocID="{14B4D8AE-E560-45EF-8161-E2BD36B2A39B}" presName="Name17" presStyleLbl="parChTrans1D3" presStyleIdx="2" presStyleCnt="5"/>
      <dgm:spPr/>
      <dgm:t>
        <a:bodyPr/>
        <a:lstStyle/>
        <a:p>
          <a:endParaRPr lang="en-US"/>
        </a:p>
      </dgm:t>
    </dgm:pt>
    <dgm:pt modelId="{BAF948CA-FA63-4AD0-AB32-C55E6CA3C006}" type="pres">
      <dgm:prSet presAssocID="{6563DD61-5218-4951-9883-365A1A7F57A3}" presName="hierRoot3" presStyleCnt="0"/>
      <dgm:spPr/>
    </dgm:pt>
    <dgm:pt modelId="{A73966B6-85EA-4B52-B26D-8579E084ECDD}" type="pres">
      <dgm:prSet presAssocID="{6563DD61-5218-4951-9883-365A1A7F57A3}" presName="composite3" presStyleCnt="0"/>
      <dgm:spPr/>
    </dgm:pt>
    <dgm:pt modelId="{CC025101-68F1-4BB9-8E08-2CDFC19ADBBD}" type="pres">
      <dgm:prSet presAssocID="{6563DD61-5218-4951-9883-365A1A7F57A3}" presName="background3" presStyleLbl="node3" presStyleIdx="2" presStyleCnt="5"/>
      <dgm:spPr/>
    </dgm:pt>
    <dgm:pt modelId="{8398264E-FE25-481E-9BBD-787A86001CC0}" type="pres">
      <dgm:prSet presAssocID="{6563DD61-5218-4951-9883-365A1A7F57A3}" presName="text3" presStyleLbl="fgAcc3" presStyleIdx="2" presStyleCnt="5" custScaleX="130718" custScaleY="123871">
        <dgm:presLayoutVars>
          <dgm:chPref val="3"/>
        </dgm:presLayoutVars>
      </dgm:prSet>
      <dgm:spPr/>
      <dgm:t>
        <a:bodyPr/>
        <a:lstStyle/>
        <a:p>
          <a:endParaRPr lang="en-US"/>
        </a:p>
      </dgm:t>
    </dgm:pt>
    <dgm:pt modelId="{7CD3FA1B-836F-45B2-A1DE-9AE2C7866CA3}" type="pres">
      <dgm:prSet presAssocID="{6563DD61-5218-4951-9883-365A1A7F57A3}" presName="hierChild4" presStyleCnt="0"/>
      <dgm:spPr/>
    </dgm:pt>
    <dgm:pt modelId="{EA25395C-DA98-4C34-BCAE-7856C07BC0CD}" type="pres">
      <dgm:prSet presAssocID="{B6CA24F7-91F5-48C0-96C4-33BBA4191DDD}" presName="Name17" presStyleLbl="parChTrans1D3" presStyleIdx="3" presStyleCnt="5"/>
      <dgm:spPr/>
      <dgm:t>
        <a:bodyPr/>
        <a:lstStyle/>
        <a:p>
          <a:endParaRPr lang="en-US"/>
        </a:p>
      </dgm:t>
    </dgm:pt>
    <dgm:pt modelId="{02F80BD7-F6FC-420F-BAE5-D9B0AA16C814}" type="pres">
      <dgm:prSet presAssocID="{1C1B74F6-21E0-4544-BF92-5A4618BDBD04}" presName="hierRoot3" presStyleCnt="0"/>
      <dgm:spPr/>
    </dgm:pt>
    <dgm:pt modelId="{1D408066-8DD6-4363-B512-A9396BF28B42}" type="pres">
      <dgm:prSet presAssocID="{1C1B74F6-21E0-4544-BF92-5A4618BDBD04}" presName="composite3" presStyleCnt="0"/>
      <dgm:spPr/>
    </dgm:pt>
    <dgm:pt modelId="{65C78EAB-C326-40CC-9180-38D7E81193EC}" type="pres">
      <dgm:prSet presAssocID="{1C1B74F6-21E0-4544-BF92-5A4618BDBD04}" presName="background3" presStyleLbl="node3" presStyleIdx="3" presStyleCnt="5"/>
      <dgm:spPr/>
    </dgm:pt>
    <dgm:pt modelId="{66349AE5-4351-4708-9699-93BE569AB921}" type="pres">
      <dgm:prSet presAssocID="{1C1B74F6-21E0-4544-BF92-5A4618BDBD04}" presName="text3" presStyleLbl="fgAcc3" presStyleIdx="3" presStyleCnt="5" custScaleX="104486" custScaleY="105604">
        <dgm:presLayoutVars>
          <dgm:chPref val="3"/>
        </dgm:presLayoutVars>
      </dgm:prSet>
      <dgm:spPr/>
      <dgm:t>
        <a:bodyPr/>
        <a:lstStyle/>
        <a:p>
          <a:endParaRPr lang="en-US"/>
        </a:p>
      </dgm:t>
    </dgm:pt>
    <dgm:pt modelId="{9B6948D8-A41A-48FB-AEC1-EAAFA43DBD11}" type="pres">
      <dgm:prSet presAssocID="{1C1B74F6-21E0-4544-BF92-5A4618BDBD04}" presName="hierChild4" presStyleCnt="0"/>
      <dgm:spPr/>
    </dgm:pt>
    <dgm:pt modelId="{134D3DE1-6395-45E8-92C3-A8287FEE020D}" type="pres">
      <dgm:prSet presAssocID="{6626EC29-AE05-495E-9B69-3C31A2617265}" presName="Name17" presStyleLbl="parChTrans1D3" presStyleIdx="4" presStyleCnt="5"/>
      <dgm:spPr/>
      <dgm:t>
        <a:bodyPr/>
        <a:lstStyle/>
        <a:p>
          <a:endParaRPr lang="en-US"/>
        </a:p>
      </dgm:t>
    </dgm:pt>
    <dgm:pt modelId="{DFEAB089-80A7-459D-8CAC-49157C9626E9}" type="pres">
      <dgm:prSet presAssocID="{460245C5-8FE6-461F-A8FD-DB7BBF37B5C5}" presName="hierRoot3" presStyleCnt="0"/>
      <dgm:spPr/>
    </dgm:pt>
    <dgm:pt modelId="{02644AAE-9F5F-4DE6-BB45-9FB7EFF6BC6D}" type="pres">
      <dgm:prSet presAssocID="{460245C5-8FE6-461F-A8FD-DB7BBF37B5C5}" presName="composite3" presStyleCnt="0"/>
      <dgm:spPr/>
    </dgm:pt>
    <dgm:pt modelId="{D23BD66C-42DD-490B-8CB7-54E6320EBC6A}" type="pres">
      <dgm:prSet presAssocID="{460245C5-8FE6-461F-A8FD-DB7BBF37B5C5}" presName="background3" presStyleLbl="node3" presStyleIdx="4" presStyleCnt="5"/>
      <dgm:spPr/>
    </dgm:pt>
    <dgm:pt modelId="{244C86B8-740F-4492-A695-716C248C1179}" type="pres">
      <dgm:prSet presAssocID="{460245C5-8FE6-461F-A8FD-DB7BBF37B5C5}" presName="text3" presStyleLbl="fgAcc3" presStyleIdx="4" presStyleCnt="5" custScaleX="154135" custScaleY="122914">
        <dgm:presLayoutVars>
          <dgm:chPref val="3"/>
        </dgm:presLayoutVars>
      </dgm:prSet>
      <dgm:spPr/>
      <dgm:t>
        <a:bodyPr/>
        <a:lstStyle/>
        <a:p>
          <a:endParaRPr lang="en-US"/>
        </a:p>
      </dgm:t>
    </dgm:pt>
    <dgm:pt modelId="{803BF151-C00F-4B9B-B99E-F833162E3124}" type="pres">
      <dgm:prSet presAssocID="{460245C5-8FE6-461F-A8FD-DB7BBF37B5C5}" presName="hierChild4" presStyleCnt="0"/>
      <dgm:spPr/>
    </dgm:pt>
    <dgm:pt modelId="{9ECCDE41-12C8-4764-8624-7CCAE8BB1A1F}" type="pres">
      <dgm:prSet presAssocID="{48B6C1E8-463F-4FA2-946F-EC6BA9312E43}" presName="Name10" presStyleLbl="parChTrans1D2" presStyleIdx="1" presStyleCnt="2"/>
      <dgm:spPr/>
      <dgm:t>
        <a:bodyPr/>
        <a:lstStyle/>
        <a:p>
          <a:endParaRPr lang="en-US"/>
        </a:p>
      </dgm:t>
    </dgm:pt>
    <dgm:pt modelId="{A2A4834E-EF3E-4CF3-9DE8-7FDBB340680C}" type="pres">
      <dgm:prSet presAssocID="{8992FEAE-6A68-4D25-97B4-02F28169D8B7}" presName="hierRoot2" presStyleCnt="0"/>
      <dgm:spPr/>
    </dgm:pt>
    <dgm:pt modelId="{4A92E677-4AFA-462F-B5E8-9BA20B8FDCD7}" type="pres">
      <dgm:prSet presAssocID="{8992FEAE-6A68-4D25-97B4-02F28169D8B7}" presName="composite2" presStyleCnt="0"/>
      <dgm:spPr/>
    </dgm:pt>
    <dgm:pt modelId="{57CFAF85-BDEE-4AEB-88C2-E4C29ECF42FF}" type="pres">
      <dgm:prSet presAssocID="{8992FEAE-6A68-4D25-97B4-02F28169D8B7}" presName="background2" presStyleLbl="node2" presStyleIdx="1" presStyleCnt="2"/>
      <dgm:spPr/>
    </dgm:pt>
    <dgm:pt modelId="{4C5AE9BA-1859-4BAB-8470-0F849B681AD4}" type="pres">
      <dgm:prSet presAssocID="{8992FEAE-6A68-4D25-97B4-02F28169D8B7}" presName="text2" presStyleLbl="fgAcc2" presStyleIdx="1" presStyleCnt="2" custScaleX="212687" custScaleY="71154" custLinFactNeighborX="55843" custLinFactNeighborY="-13639">
        <dgm:presLayoutVars>
          <dgm:chPref val="3"/>
        </dgm:presLayoutVars>
      </dgm:prSet>
      <dgm:spPr/>
      <dgm:t>
        <a:bodyPr/>
        <a:lstStyle/>
        <a:p>
          <a:endParaRPr lang="en-US"/>
        </a:p>
      </dgm:t>
    </dgm:pt>
    <dgm:pt modelId="{F61C8C32-EDAB-49BC-B174-927E41EA7C87}" type="pres">
      <dgm:prSet presAssocID="{8992FEAE-6A68-4D25-97B4-02F28169D8B7}" presName="hierChild3" presStyleCnt="0"/>
      <dgm:spPr/>
    </dgm:pt>
  </dgm:ptLst>
  <dgm:cxnLst>
    <dgm:cxn modelId="{DB38A2E5-54E3-4E51-966F-5B71F1631723}" srcId="{C49F7B06-5139-4B76-9D97-9C06717EB792}" destId="{7C837637-6165-460D-9BE8-15CD3174FD05}" srcOrd="0" destOrd="0" parTransId="{F589A4CA-7E4A-4053-9CD6-4E1FD8B60712}" sibTransId="{B93152F5-6016-4442-B661-6358CD64AA82}"/>
    <dgm:cxn modelId="{29379855-C11F-4E55-930D-128D7E4F88BE}" srcId="{7C837637-6165-460D-9BE8-15CD3174FD05}" destId="{8992FEAE-6A68-4D25-97B4-02F28169D8B7}" srcOrd="1" destOrd="0" parTransId="{48B6C1E8-463F-4FA2-946F-EC6BA9312E43}" sibTransId="{29784CEA-C9F4-40FE-94E3-F63FD3941167}"/>
    <dgm:cxn modelId="{BFB6940C-C2C3-4AB0-9B6A-7192B6A1AE5A}" type="presOf" srcId="{9B59C004-47EB-4AE5-B431-245CA2343D70}" destId="{AE4B9288-AE4F-49A0-ADCF-27ECFEE2D80A}" srcOrd="0" destOrd="0" presId="urn:microsoft.com/office/officeart/2005/8/layout/hierarchy1"/>
    <dgm:cxn modelId="{75A40BDF-B828-48B2-95E3-92E3D70F3BC1}" type="presOf" srcId="{48B6C1E8-463F-4FA2-946F-EC6BA9312E43}" destId="{9ECCDE41-12C8-4764-8624-7CCAE8BB1A1F}" srcOrd="0" destOrd="0" presId="urn:microsoft.com/office/officeart/2005/8/layout/hierarchy1"/>
    <dgm:cxn modelId="{7C349D92-DBBE-4331-8E30-3C1509BC07E7}" srcId="{CED0EEDC-D9E3-4A0B-A8F0-77E0AC3AFC60}" destId="{6C9F24F7-BB71-472F-8E44-38B84BDA6722}" srcOrd="1" destOrd="0" parTransId="{51C13FEE-B607-48B4-8CB7-81740696D4E6}" sibTransId="{10AC318D-1525-45D8-A084-61372090D74C}"/>
    <dgm:cxn modelId="{ACF189B2-F96D-430A-B40B-07BC1304A2C7}" type="presOf" srcId="{C49F7B06-5139-4B76-9D97-9C06717EB792}" destId="{CF731FE1-0166-48D4-9E45-9A4CD9853765}" srcOrd="0" destOrd="0" presId="urn:microsoft.com/office/officeart/2005/8/layout/hierarchy1"/>
    <dgm:cxn modelId="{1E0FAFDB-6E22-4580-863F-0825CBCE5AD8}" type="presOf" srcId="{6F8243F6-2430-4066-B28C-F0F9E6AAE3B3}" destId="{BA22B3D3-AA4C-49D3-A6C4-2FAA44692C98}" srcOrd="0" destOrd="0" presId="urn:microsoft.com/office/officeart/2005/8/layout/hierarchy1"/>
    <dgm:cxn modelId="{A87FE11B-04FE-48C1-B57C-35B6AE4A5ED4}" type="presOf" srcId="{51C13FEE-B607-48B4-8CB7-81740696D4E6}" destId="{20C89BD2-EF7A-4C4C-9038-21CE7C473D15}" srcOrd="0" destOrd="0" presId="urn:microsoft.com/office/officeart/2005/8/layout/hierarchy1"/>
    <dgm:cxn modelId="{CADF7360-C2A5-47B9-81A3-D43D91B4857F}" type="presOf" srcId="{CED0EEDC-D9E3-4A0B-A8F0-77E0AC3AFC60}" destId="{DA8A15A9-C47C-46EE-9581-AFDC28016A2B}" srcOrd="0" destOrd="0" presId="urn:microsoft.com/office/officeart/2005/8/layout/hierarchy1"/>
    <dgm:cxn modelId="{7BF8F518-05E2-4B99-AC8E-FE574D596201}" srcId="{CED0EEDC-D9E3-4A0B-A8F0-77E0AC3AFC60}" destId="{6563DD61-5218-4951-9883-365A1A7F57A3}" srcOrd="2" destOrd="0" parTransId="{14B4D8AE-E560-45EF-8161-E2BD36B2A39B}" sibTransId="{D0D84A27-E833-48E9-B39B-847766C54856}"/>
    <dgm:cxn modelId="{E4585972-DA3E-4A6E-B057-31498B3ADFCE}" srcId="{CED0EEDC-D9E3-4A0B-A8F0-77E0AC3AFC60}" destId="{6F8243F6-2430-4066-B28C-F0F9E6AAE3B3}" srcOrd="0" destOrd="0" parTransId="{9B59C004-47EB-4AE5-B431-245CA2343D70}" sibTransId="{B7242DA2-173A-4F51-BD66-97E8B7C9D48C}"/>
    <dgm:cxn modelId="{CE06868F-E15B-411F-88D8-37A7CB93BC00}" type="presOf" srcId="{B6CA24F7-91F5-48C0-96C4-33BBA4191DDD}" destId="{EA25395C-DA98-4C34-BCAE-7856C07BC0CD}" srcOrd="0" destOrd="0" presId="urn:microsoft.com/office/officeart/2005/8/layout/hierarchy1"/>
    <dgm:cxn modelId="{2CC4DCC8-9E1F-437E-8954-7AF6CDACAB40}" srcId="{7C837637-6165-460D-9BE8-15CD3174FD05}" destId="{CED0EEDC-D9E3-4A0B-A8F0-77E0AC3AFC60}" srcOrd="0" destOrd="0" parTransId="{A07FA478-A9A9-434C-9609-97CF7E24B2EF}" sibTransId="{966E6D6B-29DD-475F-BE83-41958953EF55}"/>
    <dgm:cxn modelId="{A80CC9C0-41B9-4D0C-8AC1-EEA1A451071C}" srcId="{CED0EEDC-D9E3-4A0B-A8F0-77E0AC3AFC60}" destId="{1C1B74F6-21E0-4544-BF92-5A4618BDBD04}" srcOrd="3" destOrd="0" parTransId="{B6CA24F7-91F5-48C0-96C4-33BBA4191DDD}" sibTransId="{7AF72427-B22D-49C4-AB08-FDD66D3D5960}"/>
    <dgm:cxn modelId="{95000B6F-685C-48A3-9030-557B72AF35F8}" type="presOf" srcId="{6626EC29-AE05-495E-9B69-3C31A2617265}" destId="{134D3DE1-6395-45E8-92C3-A8287FEE020D}" srcOrd="0" destOrd="0" presId="urn:microsoft.com/office/officeart/2005/8/layout/hierarchy1"/>
    <dgm:cxn modelId="{93C7E898-708F-4CFB-8016-438B07B391EA}" type="presOf" srcId="{8992FEAE-6A68-4D25-97B4-02F28169D8B7}" destId="{4C5AE9BA-1859-4BAB-8470-0F849B681AD4}" srcOrd="0" destOrd="0" presId="urn:microsoft.com/office/officeart/2005/8/layout/hierarchy1"/>
    <dgm:cxn modelId="{51B0B050-0A9E-4EF3-A94A-F0E24F2417CD}" type="presOf" srcId="{14B4D8AE-E560-45EF-8161-E2BD36B2A39B}" destId="{87F0E2A4-D696-40B3-8187-3CE760A18E89}" srcOrd="0" destOrd="0" presId="urn:microsoft.com/office/officeart/2005/8/layout/hierarchy1"/>
    <dgm:cxn modelId="{2A9287A5-F887-4C73-904A-C4CFB212EA3F}" type="presOf" srcId="{460245C5-8FE6-461F-A8FD-DB7BBF37B5C5}" destId="{244C86B8-740F-4492-A695-716C248C1179}" srcOrd="0" destOrd="0" presId="urn:microsoft.com/office/officeart/2005/8/layout/hierarchy1"/>
    <dgm:cxn modelId="{6A92CA66-199D-40BE-BB17-5AD97C901625}" srcId="{CED0EEDC-D9E3-4A0B-A8F0-77E0AC3AFC60}" destId="{460245C5-8FE6-461F-A8FD-DB7BBF37B5C5}" srcOrd="4" destOrd="0" parTransId="{6626EC29-AE05-495E-9B69-3C31A2617265}" sibTransId="{E19DE74D-1253-49E5-AD12-D5E61E177685}"/>
    <dgm:cxn modelId="{9941A967-D8B7-4F47-AEC0-94128C33183B}" type="presOf" srcId="{6C9F24F7-BB71-472F-8E44-38B84BDA6722}" destId="{EAE74410-0CB9-4937-9822-4A0F1EE538C2}" srcOrd="0" destOrd="0" presId="urn:microsoft.com/office/officeart/2005/8/layout/hierarchy1"/>
    <dgm:cxn modelId="{B75852AE-D437-4739-AD98-5CF915B17522}" type="presOf" srcId="{A07FA478-A9A9-434C-9609-97CF7E24B2EF}" destId="{30510110-9731-4A17-A389-F8800678F172}" srcOrd="0" destOrd="0" presId="urn:microsoft.com/office/officeart/2005/8/layout/hierarchy1"/>
    <dgm:cxn modelId="{443D5DBD-AECD-4E1C-9103-CF6D8AE38FCD}" type="presOf" srcId="{1C1B74F6-21E0-4544-BF92-5A4618BDBD04}" destId="{66349AE5-4351-4708-9699-93BE569AB921}" srcOrd="0" destOrd="0" presId="urn:microsoft.com/office/officeart/2005/8/layout/hierarchy1"/>
    <dgm:cxn modelId="{328BA002-9C59-4B1B-8AE2-842A750B1C7F}" type="presOf" srcId="{6563DD61-5218-4951-9883-365A1A7F57A3}" destId="{8398264E-FE25-481E-9BBD-787A86001CC0}" srcOrd="0" destOrd="0" presId="urn:microsoft.com/office/officeart/2005/8/layout/hierarchy1"/>
    <dgm:cxn modelId="{E5506018-4436-49CA-8369-7105D90EF17C}" type="presOf" srcId="{7C837637-6165-460D-9BE8-15CD3174FD05}" destId="{C00AB894-8B97-4912-9239-C0BC7426A7D7}" srcOrd="0" destOrd="0" presId="urn:microsoft.com/office/officeart/2005/8/layout/hierarchy1"/>
    <dgm:cxn modelId="{6018E462-9BB1-46E7-BC51-6A2D53A6ACF2}" type="presParOf" srcId="{CF731FE1-0166-48D4-9E45-9A4CD9853765}" destId="{4C47DAE9-961B-4F04-81E7-AACA26318B6F}" srcOrd="0" destOrd="0" presId="urn:microsoft.com/office/officeart/2005/8/layout/hierarchy1"/>
    <dgm:cxn modelId="{9A13CBE7-471B-479B-BD51-123004B2FB30}" type="presParOf" srcId="{4C47DAE9-961B-4F04-81E7-AACA26318B6F}" destId="{29240746-2CED-4B3A-A001-F052C772CA25}" srcOrd="0" destOrd="0" presId="urn:microsoft.com/office/officeart/2005/8/layout/hierarchy1"/>
    <dgm:cxn modelId="{FA881B28-B25E-4135-9526-AA2D7E46C1C6}" type="presParOf" srcId="{29240746-2CED-4B3A-A001-F052C772CA25}" destId="{F27924B9-3FE4-46C3-936D-B6139F530AFC}" srcOrd="0" destOrd="0" presId="urn:microsoft.com/office/officeart/2005/8/layout/hierarchy1"/>
    <dgm:cxn modelId="{B8B7245D-F03A-4AB3-AB1D-CBADFD8BBCBC}" type="presParOf" srcId="{29240746-2CED-4B3A-A001-F052C772CA25}" destId="{C00AB894-8B97-4912-9239-C0BC7426A7D7}" srcOrd="1" destOrd="0" presId="urn:microsoft.com/office/officeart/2005/8/layout/hierarchy1"/>
    <dgm:cxn modelId="{350811B7-414D-4C7B-8490-9EB1636D2523}" type="presParOf" srcId="{4C47DAE9-961B-4F04-81E7-AACA26318B6F}" destId="{B9F7A7DF-A215-44EC-97AB-6CDA537E9A10}" srcOrd="1" destOrd="0" presId="urn:microsoft.com/office/officeart/2005/8/layout/hierarchy1"/>
    <dgm:cxn modelId="{1BBE256C-0543-4E7E-9779-65161EC2AB60}" type="presParOf" srcId="{B9F7A7DF-A215-44EC-97AB-6CDA537E9A10}" destId="{30510110-9731-4A17-A389-F8800678F172}" srcOrd="0" destOrd="0" presId="urn:microsoft.com/office/officeart/2005/8/layout/hierarchy1"/>
    <dgm:cxn modelId="{E725E119-E69E-4F6B-8953-9BDA03BBD7E2}" type="presParOf" srcId="{B9F7A7DF-A215-44EC-97AB-6CDA537E9A10}" destId="{37CA238F-E52A-41BC-A57F-88BBC85A2E32}" srcOrd="1" destOrd="0" presId="urn:microsoft.com/office/officeart/2005/8/layout/hierarchy1"/>
    <dgm:cxn modelId="{9CA85CF2-2601-40BB-A6F3-84B084DE2452}" type="presParOf" srcId="{37CA238F-E52A-41BC-A57F-88BBC85A2E32}" destId="{8D6B4E89-FF16-4A2B-863D-8682E49EEB9A}" srcOrd="0" destOrd="0" presId="urn:microsoft.com/office/officeart/2005/8/layout/hierarchy1"/>
    <dgm:cxn modelId="{8285E360-B6BD-48D6-9AA3-8C8E754A9020}" type="presParOf" srcId="{8D6B4E89-FF16-4A2B-863D-8682E49EEB9A}" destId="{91B784D7-986C-465C-AA11-0C1266DFC946}" srcOrd="0" destOrd="0" presId="urn:microsoft.com/office/officeart/2005/8/layout/hierarchy1"/>
    <dgm:cxn modelId="{3F666EA8-D717-444F-B64F-3103594D719F}" type="presParOf" srcId="{8D6B4E89-FF16-4A2B-863D-8682E49EEB9A}" destId="{DA8A15A9-C47C-46EE-9581-AFDC28016A2B}" srcOrd="1" destOrd="0" presId="urn:microsoft.com/office/officeart/2005/8/layout/hierarchy1"/>
    <dgm:cxn modelId="{82CDD0FE-280D-4CC8-9551-1879270E6BEA}" type="presParOf" srcId="{37CA238F-E52A-41BC-A57F-88BBC85A2E32}" destId="{9EEE53D5-E109-4E33-AF4F-9B540C14CB41}" srcOrd="1" destOrd="0" presId="urn:microsoft.com/office/officeart/2005/8/layout/hierarchy1"/>
    <dgm:cxn modelId="{EDECF7B5-D97F-4F51-80FE-CDFCF6BB19E4}" type="presParOf" srcId="{9EEE53D5-E109-4E33-AF4F-9B540C14CB41}" destId="{AE4B9288-AE4F-49A0-ADCF-27ECFEE2D80A}" srcOrd="0" destOrd="0" presId="urn:microsoft.com/office/officeart/2005/8/layout/hierarchy1"/>
    <dgm:cxn modelId="{F27A74DA-2266-4C37-ACF9-868890D60C36}" type="presParOf" srcId="{9EEE53D5-E109-4E33-AF4F-9B540C14CB41}" destId="{49C16F94-41F0-4B16-9BD8-AD7F4EFDF052}" srcOrd="1" destOrd="0" presId="urn:microsoft.com/office/officeart/2005/8/layout/hierarchy1"/>
    <dgm:cxn modelId="{6D6C37A9-C12E-407A-8BBB-5F861F1F6400}" type="presParOf" srcId="{49C16F94-41F0-4B16-9BD8-AD7F4EFDF052}" destId="{282E3BF4-9AE4-4152-8BD2-1E98C3A70653}" srcOrd="0" destOrd="0" presId="urn:microsoft.com/office/officeart/2005/8/layout/hierarchy1"/>
    <dgm:cxn modelId="{5DF72158-CEFD-493F-B880-8F2AF2318960}" type="presParOf" srcId="{282E3BF4-9AE4-4152-8BD2-1E98C3A70653}" destId="{2605AF7B-0F07-4DF4-BE24-5229046F50FA}" srcOrd="0" destOrd="0" presId="urn:microsoft.com/office/officeart/2005/8/layout/hierarchy1"/>
    <dgm:cxn modelId="{B99A081B-94E9-4315-8BA2-58D459AE40A4}" type="presParOf" srcId="{282E3BF4-9AE4-4152-8BD2-1E98C3A70653}" destId="{BA22B3D3-AA4C-49D3-A6C4-2FAA44692C98}" srcOrd="1" destOrd="0" presId="urn:microsoft.com/office/officeart/2005/8/layout/hierarchy1"/>
    <dgm:cxn modelId="{31BBBEF0-083A-4EEF-B855-844EA60C5ABA}" type="presParOf" srcId="{49C16F94-41F0-4B16-9BD8-AD7F4EFDF052}" destId="{CB24279D-1C31-4C12-8FEE-5E49CAE1EF99}" srcOrd="1" destOrd="0" presId="urn:microsoft.com/office/officeart/2005/8/layout/hierarchy1"/>
    <dgm:cxn modelId="{001B8652-B7BA-407F-B288-6EB5D074C946}" type="presParOf" srcId="{9EEE53D5-E109-4E33-AF4F-9B540C14CB41}" destId="{20C89BD2-EF7A-4C4C-9038-21CE7C473D15}" srcOrd="2" destOrd="0" presId="urn:microsoft.com/office/officeart/2005/8/layout/hierarchy1"/>
    <dgm:cxn modelId="{F9E756F0-605D-48FD-A279-AFCFF1675974}" type="presParOf" srcId="{9EEE53D5-E109-4E33-AF4F-9B540C14CB41}" destId="{4EF7CFE6-B41C-49D2-A01E-24EB2A6DCB3A}" srcOrd="3" destOrd="0" presId="urn:microsoft.com/office/officeart/2005/8/layout/hierarchy1"/>
    <dgm:cxn modelId="{EC9B437D-535D-444D-93D9-938A27CE87BC}" type="presParOf" srcId="{4EF7CFE6-B41C-49D2-A01E-24EB2A6DCB3A}" destId="{7F69B437-5F61-49D9-B33A-D64B76A54CAC}" srcOrd="0" destOrd="0" presId="urn:microsoft.com/office/officeart/2005/8/layout/hierarchy1"/>
    <dgm:cxn modelId="{FC0C5D68-6611-4430-B249-40A8B631FE4E}" type="presParOf" srcId="{7F69B437-5F61-49D9-B33A-D64B76A54CAC}" destId="{C277458B-FBEB-4CFC-812A-280975B14DEF}" srcOrd="0" destOrd="0" presId="urn:microsoft.com/office/officeart/2005/8/layout/hierarchy1"/>
    <dgm:cxn modelId="{66D388A1-834B-4BC4-9098-4BC693CC4FA3}" type="presParOf" srcId="{7F69B437-5F61-49D9-B33A-D64B76A54CAC}" destId="{EAE74410-0CB9-4937-9822-4A0F1EE538C2}" srcOrd="1" destOrd="0" presId="urn:microsoft.com/office/officeart/2005/8/layout/hierarchy1"/>
    <dgm:cxn modelId="{E1CD993F-4785-429B-AD3E-60C124D76118}" type="presParOf" srcId="{4EF7CFE6-B41C-49D2-A01E-24EB2A6DCB3A}" destId="{46358F26-CD54-425A-A425-74562D3DD38C}" srcOrd="1" destOrd="0" presId="urn:microsoft.com/office/officeart/2005/8/layout/hierarchy1"/>
    <dgm:cxn modelId="{22CCDACD-5CEE-480D-A3D1-4592BAC9C4FB}" type="presParOf" srcId="{9EEE53D5-E109-4E33-AF4F-9B540C14CB41}" destId="{87F0E2A4-D696-40B3-8187-3CE760A18E89}" srcOrd="4" destOrd="0" presId="urn:microsoft.com/office/officeart/2005/8/layout/hierarchy1"/>
    <dgm:cxn modelId="{E7FF218E-4547-4866-86B0-6F26454D29FE}" type="presParOf" srcId="{9EEE53D5-E109-4E33-AF4F-9B540C14CB41}" destId="{BAF948CA-FA63-4AD0-AB32-C55E6CA3C006}" srcOrd="5" destOrd="0" presId="urn:microsoft.com/office/officeart/2005/8/layout/hierarchy1"/>
    <dgm:cxn modelId="{53D07355-B6C6-43D5-BE81-222F2D9D49E0}" type="presParOf" srcId="{BAF948CA-FA63-4AD0-AB32-C55E6CA3C006}" destId="{A73966B6-85EA-4B52-B26D-8579E084ECDD}" srcOrd="0" destOrd="0" presId="urn:microsoft.com/office/officeart/2005/8/layout/hierarchy1"/>
    <dgm:cxn modelId="{7DDF53BA-4BEC-465A-9BD8-8938DC689E49}" type="presParOf" srcId="{A73966B6-85EA-4B52-B26D-8579E084ECDD}" destId="{CC025101-68F1-4BB9-8E08-2CDFC19ADBBD}" srcOrd="0" destOrd="0" presId="urn:microsoft.com/office/officeart/2005/8/layout/hierarchy1"/>
    <dgm:cxn modelId="{9AC310D7-27FF-467B-83B1-9A81BAE5ECD5}" type="presParOf" srcId="{A73966B6-85EA-4B52-B26D-8579E084ECDD}" destId="{8398264E-FE25-481E-9BBD-787A86001CC0}" srcOrd="1" destOrd="0" presId="urn:microsoft.com/office/officeart/2005/8/layout/hierarchy1"/>
    <dgm:cxn modelId="{71BA9E7E-C58E-41B5-8A3E-5EF5AB9CF47C}" type="presParOf" srcId="{BAF948CA-FA63-4AD0-AB32-C55E6CA3C006}" destId="{7CD3FA1B-836F-45B2-A1DE-9AE2C7866CA3}" srcOrd="1" destOrd="0" presId="urn:microsoft.com/office/officeart/2005/8/layout/hierarchy1"/>
    <dgm:cxn modelId="{A84E3FF1-0FE0-4159-B391-50CD0AF95605}" type="presParOf" srcId="{9EEE53D5-E109-4E33-AF4F-9B540C14CB41}" destId="{EA25395C-DA98-4C34-BCAE-7856C07BC0CD}" srcOrd="6" destOrd="0" presId="urn:microsoft.com/office/officeart/2005/8/layout/hierarchy1"/>
    <dgm:cxn modelId="{68A03B29-F792-44B6-8417-8EC6DF6634C1}" type="presParOf" srcId="{9EEE53D5-E109-4E33-AF4F-9B540C14CB41}" destId="{02F80BD7-F6FC-420F-BAE5-D9B0AA16C814}" srcOrd="7" destOrd="0" presId="urn:microsoft.com/office/officeart/2005/8/layout/hierarchy1"/>
    <dgm:cxn modelId="{5A92443C-F361-4071-BECD-955F0F0EC759}" type="presParOf" srcId="{02F80BD7-F6FC-420F-BAE5-D9B0AA16C814}" destId="{1D408066-8DD6-4363-B512-A9396BF28B42}" srcOrd="0" destOrd="0" presId="urn:microsoft.com/office/officeart/2005/8/layout/hierarchy1"/>
    <dgm:cxn modelId="{C2CCE117-D803-434B-8E4A-4EA5C59FEAD4}" type="presParOf" srcId="{1D408066-8DD6-4363-B512-A9396BF28B42}" destId="{65C78EAB-C326-40CC-9180-38D7E81193EC}" srcOrd="0" destOrd="0" presId="urn:microsoft.com/office/officeart/2005/8/layout/hierarchy1"/>
    <dgm:cxn modelId="{2DEECA38-C230-41A5-B4D9-72886B5F7D1F}" type="presParOf" srcId="{1D408066-8DD6-4363-B512-A9396BF28B42}" destId="{66349AE5-4351-4708-9699-93BE569AB921}" srcOrd="1" destOrd="0" presId="urn:microsoft.com/office/officeart/2005/8/layout/hierarchy1"/>
    <dgm:cxn modelId="{6C69F1BC-1C00-480A-9901-8211CC6473B8}" type="presParOf" srcId="{02F80BD7-F6FC-420F-BAE5-D9B0AA16C814}" destId="{9B6948D8-A41A-48FB-AEC1-EAAFA43DBD11}" srcOrd="1" destOrd="0" presId="urn:microsoft.com/office/officeart/2005/8/layout/hierarchy1"/>
    <dgm:cxn modelId="{4D62B7D7-D680-4179-A500-37DB0A26539A}" type="presParOf" srcId="{9EEE53D5-E109-4E33-AF4F-9B540C14CB41}" destId="{134D3DE1-6395-45E8-92C3-A8287FEE020D}" srcOrd="8" destOrd="0" presId="urn:microsoft.com/office/officeart/2005/8/layout/hierarchy1"/>
    <dgm:cxn modelId="{19ED645D-1034-4C4A-B00F-D566062D815B}" type="presParOf" srcId="{9EEE53D5-E109-4E33-AF4F-9B540C14CB41}" destId="{DFEAB089-80A7-459D-8CAC-49157C9626E9}" srcOrd="9" destOrd="0" presId="urn:microsoft.com/office/officeart/2005/8/layout/hierarchy1"/>
    <dgm:cxn modelId="{A77F8291-ECF8-4121-946B-59A57570B59E}" type="presParOf" srcId="{DFEAB089-80A7-459D-8CAC-49157C9626E9}" destId="{02644AAE-9F5F-4DE6-BB45-9FB7EFF6BC6D}" srcOrd="0" destOrd="0" presId="urn:microsoft.com/office/officeart/2005/8/layout/hierarchy1"/>
    <dgm:cxn modelId="{0674A409-44E2-4CF5-A447-902F8AD97C78}" type="presParOf" srcId="{02644AAE-9F5F-4DE6-BB45-9FB7EFF6BC6D}" destId="{D23BD66C-42DD-490B-8CB7-54E6320EBC6A}" srcOrd="0" destOrd="0" presId="urn:microsoft.com/office/officeart/2005/8/layout/hierarchy1"/>
    <dgm:cxn modelId="{73DB2553-D538-42AB-81EA-37F6DA400982}" type="presParOf" srcId="{02644AAE-9F5F-4DE6-BB45-9FB7EFF6BC6D}" destId="{244C86B8-740F-4492-A695-716C248C1179}" srcOrd="1" destOrd="0" presId="urn:microsoft.com/office/officeart/2005/8/layout/hierarchy1"/>
    <dgm:cxn modelId="{FAB8082C-0513-401E-BDDF-943ECA45CAFC}" type="presParOf" srcId="{DFEAB089-80A7-459D-8CAC-49157C9626E9}" destId="{803BF151-C00F-4B9B-B99E-F833162E3124}" srcOrd="1" destOrd="0" presId="urn:microsoft.com/office/officeart/2005/8/layout/hierarchy1"/>
    <dgm:cxn modelId="{BC7A49DF-8CCF-4432-9A5B-FE7A91AFA6BA}" type="presParOf" srcId="{B9F7A7DF-A215-44EC-97AB-6CDA537E9A10}" destId="{9ECCDE41-12C8-4764-8624-7CCAE8BB1A1F}" srcOrd="2" destOrd="0" presId="urn:microsoft.com/office/officeart/2005/8/layout/hierarchy1"/>
    <dgm:cxn modelId="{5797346C-C12D-487D-8AC3-42442BC84667}" type="presParOf" srcId="{B9F7A7DF-A215-44EC-97AB-6CDA537E9A10}" destId="{A2A4834E-EF3E-4CF3-9DE8-7FDBB340680C}" srcOrd="3" destOrd="0" presId="urn:microsoft.com/office/officeart/2005/8/layout/hierarchy1"/>
    <dgm:cxn modelId="{E930F908-445B-479A-856C-A5201FBFB589}" type="presParOf" srcId="{A2A4834E-EF3E-4CF3-9DE8-7FDBB340680C}" destId="{4A92E677-4AFA-462F-B5E8-9BA20B8FDCD7}" srcOrd="0" destOrd="0" presId="urn:microsoft.com/office/officeart/2005/8/layout/hierarchy1"/>
    <dgm:cxn modelId="{2E5A89F4-9AB8-40F9-9C6D-2D8F69A6D5CF}" type="presParOf" srcId="{4A92E677-4AFA-462F-B5E8-9BA20B8FDCD7}" destId="{57CFAF85-BDEE-4AEB-88C2-E4C29ECF42FF}" srcOrd="0" destOrd="0" presId="urn:microsoft.com/office/officeart/2005/8/layout/hierarchy1"/>
    <dgm:cxn modelId="{DFB61EE2-6449-4189-940C-1B6CC5761FD8}" type="presParOf" srcId="{4A92E677-4AFA-462F-B5E8-9BA20B8FDCD7}" destId="{4C5AE9BA-1859-4BAB-8470-0F849B681AD4}" srcOrd="1" destOrd="0" presId="urn:microsoft.com/office/officeart/2005/8/layout/hierarchy1"/>
    <dgm:cxn modelId="{734D23F2-5595-4675-8718-305FBFAD7D84}" type="presParOf" srcId="{A2A4834E-EF3E-4CF3-9DE8-7FDBB340680C}" destId="{F61C8C32-EDAB-49BC-B174-927E41EA7C8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CDE41-12C8-4764-8624-7CCAE8BB1A1F}">
      <dsp:nvSpPr>
        <dsp:cNvPr id="0" name=""/>
        <dsp:cNvSpPr/>
      </dsp:nvSpPr>
      <dsp:spPr>
        <a:xfrm>
          <a:off x="5656814" y="1388085"/>
          <a:ext cx="1823315" cy="319475"/>
        </a:xfrm>
        <a:custGeom>
          <a:avLst/>
          <a:gdLst/>
          <a:ahLst/>
          <a:cxnLst/>
          <a:rect l="0" t="0" r="0" b="0"/>
          <a:pathLst>
            <a:path>
              <a:moveTo>
                <a:pt x="0" y="0"/>
              </a:moveTo>
              <a:lnTo>
                <a:pt x="0" y="214220"/>
              </a:lnTo>
              <a:lnTo>
                <a:pt x="1823315" y="214220"/>
              </a:lnTo>
              <a:lnTo>
                <a:pt x="1823315" y="31947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4D3DE1-6395-45E8-92C3-A8287FEE020D}">
      <dsp:nvSpPr>
        <dsp:cNvPr id="0" name=""/>
        <dsp:cNvSpPr/>
      </dsp:nvSpPr>
      <dsp:spPr>
        <a:xfrm>
          <a:off x="3369779" y="2282920"/>
          <a:ext cx="4542474" cy="447221"/>
        </a:xfrm>
        <a:custGeom>
          <a:avLst/>
          <a:gdLst/>
          <a:ahLst/>
          <a:cxnLst/>
          <a:rect l="0" t="0" r="0" b="0"/>
          <a:pathLst>
            <a:path>
              <a:moveTo>
                <a:pt x="0" y="0"/>
              </a:moveTo>
              <a:lnTo>
                <a:pt x="0" y="341965"/>
              </a:lnTo>
              <a:lnTo>
                <a:pt x="4542474" y="341965"/>
              </a:lnTo>
              <a:lnTo>
                <a:pt x="4542474" y="44722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25395C-DA98-4C34-BCAE-7856C07BC0CD}">
      <dsp:nvSpPr>
        <dsp:cNvPr id="0" name=""/>
        <dsp:cNvSpPr/>
      </dsp:nvSpPr>
      <dsp:spPr>
        <a:xfrm>
          <a:off x="3369779" y="2282920"/>
          <a:ext cx="2820773" cy="447221"/>
        </a:xfrm>
        <a:custGeom>
          <a:avLst/>
          <a:gdLst/>
          <a:ahLst/>
          <a:cxnLst/>
          <a:rect l="0" t="0" r="0" b="0"/>
          <a:pathLst>
            <a:path>
              <a:moveTo>
                <a:pt x="0" y="0"/>
              </a:moveTo>
              <a:lnTo>
                <a:pt x="0" y="341965"/>
              </a:lnTo>
              <a:lnTo>
                <a:pt x="2820773" y="341965"/>
              </a:lnTo>
              <a:lnTo>
                <a:pt x="2820773" y="44722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F0E2A4-D696-40B3-8187-3CE760A18E89}">
      <dsp:nvSpPr>
        <dsp:cNvPr id="0" name=""/>
        <dsp:cNvSpPr/>
      </dsp:nvSpPr>
      <dsp:spPr>
        <a:xfrm>
          <a:off x="3369779" y="2282920"/>
          <a:ext cx="1232102" cy="447221"/>
        </a:xfrm>
        <a:custGeom>
          <a:avLst/>
          <a:gdLst/>
          <a:ahLst/>
          <a:cxnLst/>
          <a:rect l="0" t="0" r="0" b="0"/>
          <a:pathLst>
            <a:path>
              <a:moveTo>
                <a:pt x="0" y="0"/>
              </a:moveTo>
              <a:lnTo>
                <a:pt x="0" y="341965"/>
              </a:lnTo>
              <a:lnTo>
                <a:pt x="1232102" y="341965"/>
              </a:lnTo>
              <a:lnTo>
                <a:pt x="1232102" y="44722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C89BD2-EF7A-4C4C-9038-21CE7C473D15}">
      <dsp:nvSpPr>
        <dsp:cNvPr id="0" name=""/>
        <dsp:cNvSpPr/>
      </dsp:nvSpPr>
      <dsp:spPr>
        <a:xfrm>
          <a:off x="2753029" y="2282920"/>
          <a:ext cx="616749" cy="454486"/>
        </a:xfrm>
        <a:custGeom>
          <a:avLst/>
          <a:gdLst/>
          <a:ahLst/>
          <a:cxnLst/>
          <a:rect l="0" t="0" r="0" b="0"/>
          <a:pathLst>
            <a:path>
              <a:moveTo>
                <a:pt x="616749" y="0"/>
              </a:moveTo>
              <a:lnTo>
                <a:pt x="616749" y="349231"/>
              </a:lnTo>
              <a:lnTo>
                <a:pt x="0" y="349231"/>
              </a:lnTo>
              <a:lnTo>
                <a:pt x="0" y="45448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4B9288-AE4F-49A0-ADCF-27ECFEE2D80A}">
      <dsp:nvSpPr>
        <dsp:cNvPr id="0" name=""/>
        <dsp:cNvSpPr/>
      </dsp:nvSpPr>
      <dsp:spPr>
        <a:xfrm>
          <a:off x="728393" y="2282920"/>
          <a:ext cx="2641385" cy="454486"/>
        </a:xfrm>
        <a:custGeom>
          <a:avLst/>
          <a:gdLst/>
          <a:ahLst/>
          <a:cxnLst/>
          <a:rect l="0" t="0" r="0" b="0"/>
          <a:pathLst>
            <a:path>
              <a:moveTo>
                <a:pt x="2641385" y="0"/>
              </a:moveTo>
              <a:lnTo>
                <a:pt x="2641385" y="349231"/>
              </a:lnTo>
              <a:lnTo>
                <a:pt x="0" y="349231"/>
              </a:lnTo>
              <a:lnTo>
                <a:pt x="0" y="45448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510110-9731-4A17-A389-F8800678F172}">
      <dsp:nvSpPr>
        <dsp:cNvPr id="0" name=""/>
        <dsp:cNvSpPr/>
      </dsp:nvSpPr>
      <dsp:spPr>
        <a:xfrm>
          <a:off x="3369779" y="1388085"/>
          <a:ext cx="2287034" cy="301099"/>
        </a:xfrm>
        <a:custGeom>
          <a:avLst/>
          <a:gdLst/>
          <a:ahLst/>
          <a:cxnLst/>
          <a:rect l="0" t="0" r="0" b="0"/>
          <a:pathLst>
            <a:path>
              <a:moveTo>
                <a:pt x="2287034" y="0"/>
              </a:moveTo>
              <a:lnTo>
                <a:pt x="2287034" y="195844"/>
              </a:lnTo>
              <a:lnTo>
                <a:pt x="0" y="195844"/>
              </a:lnTo>
              <a:lnTo>
                <a:pt x="0" y="30109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7924B9-3FE4-46C3-936D-B6139F530AFC}">
      <dsp:nvSpPr>
        <dsp:cNvPr id="0" name=""/>
        <dsp:cNvSpPr/>
      </dsp:nvSpPr>
      <dsp:spPr>
        <a:xfrm>
          <a:off x="4674355" y="562984"/>
          <a:ext cx="1964917" cy="825100"/>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C00AB894-8B97-4912-9239-C0BC7426A7D7}">
      <dsp:nvSpPr>
        <dsp:cNvPr id="0" name=""/>
        <dsp:cNvSpPr/>
      </dsp:nvSpPr>
      <dsp:spPr>
        <a:xfrm>
          <a:off x="4800598" y="682915"/>
          <a:ext cx="1964917" cy="8251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Software</a:t>
          </a:r>
          <a:endParaRPr lang="en-US" sz="2800" kern="1200" dirty="0"/>
        </a:p>
      </dsp:txBody>
      <dsp:txXfrm>
        <a:off x="4824764" y="707081"/>
        <a:ext cx="1916585" cy="776768"/>
      </dsp:txXfrm>
    </dsp:sp>
    <dsp:sp modelId="{91B784D7-986C-465C-AA11-0C1266DFC946}">
      <dsp:nvSpPr>
        <dsp:cNvPr id="0" name=""/>
        <dsp:cNvSpPr/>
      </dsp:nvSpPr>
      <dsp:spPr>
        <a:xfrm>
          <a:off x="2379463" y="1689184"/>
          <a:ext cx="1980631" cy="593735"/>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DA8A15A9-C47C-46EE-9581-AFDC28016A2B}">
      <dsp:nvSpPr>
        <dsp:cNvPr id="0" name=""/>
        <dsp:cNvSpPr/>
      </dsp:nvSpPr>
      <dsp:spPr>
        <a:xfrm>
          <a:off x="2505707" y="1809115"/>
          <a:ext cx="1980631" cy="59373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System software</a:t>
          </a:r>
          <a:endParaRPr lang="en-US" sz="2800" kern="1200" dirty="0"/>
        </a:p>
      </dsp:txBody>
      <dsp:txXfrm>
        <a:off x="2523097" y="1826505"/>
        <a:ext cx="1945851" cy="558955"/>
      </dsp:txXfrm>
    </dsp:sp>
    <dsp:sp modelId="{2605AF7B-0F07-4DF4-BE24-5229046F50FA}">
      <dsp:nvSpPr>
        <dsp:cNvPr id="0" name=""/>
        <dsp:cNvSpPr/>
      </dsp:nvSpPr>
      <dsp:spPr>
        <a:xfrm>
          <a:off x="-126243" y="2737407"/>
          <a:ext cx="1709274" cy="667860"/>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BA22B3D3-AA4C-49D3-A6C4-2FAA44692C98}">
      <dsp:nvSpPr>
        <dsp:cNvPr id="0" name=""/>
        <dsp:cNvSpPr/>
      </dsp:nvSpPr>
      <dsp:spPr>
        <a:xfrm>
          <a:off x="0" y="2857338"/>
          <a:ext cx="1709274" cy="66786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Operating system</a:t>
          </a:r>
          <a:endParaRPr lang="en-US" sz="2800" kern="1200" dirty="0"/>
        </a:p>
      </dsp:txBody>
      <dsp:txXfrm>
        <a:off x="19561" y="2876899"/>
        <a:ext cx="1670152" cy="628738"/>
      </dsp:txXfrm>
    </dsp:sp>
    <dsp:sp modelId="{C277458B-FBEB-4CFC-812A-280975B14DEF}">
      <dsp:nvSpPr>
        <dsp:cNvPr id="0" name=""/>
        <dsp:cNvSpPr/>
      </dsp:nvSpPr>
      <dsp:spPr>
        <a:xfrm>
          <a:off x="1931148" y="2737407"/>
          <a:ext cx="1643761" cy="693899"/>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EAE74410-0CB9-4937-9822-4A0F1EE538C2}">
      <dsp:nvSpPr>
        <dsp:cNvPr id="0" name=""/>
        <dsp:cNvSpPr/>
      </dsp:nvSpPr>
      <dsp:spPr>
        <a:xfrm>
          <a:off x="2057392" y="2857338"/>
          <a:ext cx="1643761" cy="69389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Firmware</a:t>
          </a:r>
          <a:endParaRPr lang="en-US" sz="2800" kern="1200" dirty="0"/>
        </a:p>
      </dsp:txBody>
      <dsp:txXfrm>
        <a:off x="2077716" y="2877662"/>
        <a:ext cx="1603113" cy="653251"/>
      </dsp:txXfrm>
    </dsp:sp>
    <dsp:sp modelId="{CC025101-68F1-4BB9-8E08-2CDFC19ADBBD}">
      <dsp:nvSpPr>
        <dsp:cNvPr id="0" name=""/>
        <dsp:cNvSpPr/>
      </dsp:nvSpPr>
      <dsp:spPr>
        <a:xfrm>
          <a:off x="3859278" y="2730141"/>
          <a:ext cx="1485206" cy="893706"/>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8398264E-FE25-481E-9BBD-787A86001CC0}">
      <dsp:nvSpPr>
        <dsp:cNvPr id="0" name=""/>
        <dsp:cNvSpPr/>
      </dsp:nvSpPr>
      <dsp:spPr>
        <a:xfrm>
          <a:off x="3985522" y="2850072"/>
          <a:ext cx="1485206" cy="8937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Utilities</a:t>
          </a:r>
          <a:endParaRPr lang="en-US" sz="2800" kern="1200" dirty="0"/>
        </a:p>
      </dsp:txBody>
      <dsp:txXfrm>
        <a:off x="4011698" y="2876248"/>
        <a:ext cx="1432854" cy="841354"/>
      </dsp:txXfrm>
    </dsp:sp>
    <dsp:sp modelId="{65C78EAB-C326-40CC-9180-38D7E81193EC}">
      <dsp:nvSpPr>
        <dsp:cNvPr id="0" name=""/>
        <dsp:cNvSpPr/>
      </dsp:nvSpPr>
      <dsp:spPr>
        <a:xfrm>
          <a:off x="5596972" y="2730141"/>
          <a:ext cx="1187160" cy="761913"/>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66349AE5-4351-4708-9699-93BE569AB921}">
      <dsp:nvSpPr>
        <dsp:cNvPr id="0" name=""/>
        <dsp:cNvSpPr/>
      </dsp:nvSpPr>
      <dsp:spPr>
        <a:xfrm>
          <a:off x="5723215" y="2850072"/>
          <a:ext cx="1187160" cy="76191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Device drivers </a:t>
          </a:r>
          <a:endParaRPr lang="en-US" sz="2400" kern="1200" dirty="0"/>
        </a:p>
      </dsp:txBody>
      <dsp:txXfrm>
        <a:off x="5745531" y="2872388"/>
        <a:ext cx="1142528" cy="717281"/>
      </dsp:txXfrm>
    </dsp:sp>
    <dsp:sp modelId="{D23BD66C-42DD-490B-8CB7-54E6320EBC6A}">
      <dsp:nvSpPr>
        <dsp:cNvPr id="0" name=""/>
        <dsp:cNvSpPr/>
      </dsp:nvSpPr>
      <dsp:spPr>
        <a:xfrm>
          <a:off x="7036619" y="2730141"/>
          <a:ext cx="1751268" cy="886801"/>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244C86B8-740F-4492-A695-716C248C1179}">
      <dsp:nvSpPr>
        <dsp:cNvPr id="0" name=""/>
        <dsp:cNvSpPr/>
      </dsp:nvSpPr>
      <dsp:spPr>
        <a:xfrm>
          <a:off x="7162863" y="2850072"/>
          <a:ext cx="1751268" cy="88680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Programming languages</a:t>
          </a:r>
          <a:endParaRPr lang="en-US" sz="2000" kern="1200" dirty="0"/>
        </a:p>
      </dsp:txBody>
      <dsp:txXfrm>
        <a:off x="7188837" y="2876046"/>
        <a:ext cx="1699320" cy="834853"/>
      </dsp:txXfrm>
    </dsp:sp>
    <dsp:sp modelId="{57CFAF85-BDEE-4AEB-88C2-E4C29ECF42FF}">
      <dsp:nvSpPr>
        <dsp:cNvPr id="0" name=""/>
        <dsp:cNvSpPr/>
      </dsp:nvSpPr>
      <dsp:spPr>
        <a:xfrm>
          <a:off x="6271863" y="1707560"/>
          <a:ext cx="2416530" cy="513362"/>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4C5AE9BA-1859-4BAB-8470-0F849B681AD4}">
      <dsp:nvSpPr>
        <dsp:cNvPr id="0" name=""/>
        <dsp:cNvSpPr/>
      </dsp:nvSpPr>
      <dsp:spPr>
        <a:xfrm>
          <a:off x="6398107" y="1827492"/>
          <a:ext cx="2416530" cy="51336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Application software</a:t>
          </a:r>
          <a:endParaRPr lang="en-US" sz="2800" kern="1200" dirty="0"/>
        </a:p>
      </dsp:txBody>
      <dsp:txXfrm>
        <a:off x="6413143" y="1842528"/>
        <a:ext cx="2386458" cy="4832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1DCC5F-BAB5-4096-A532-CE154B011875}" type="datetimeFigureOut">
              <a:rPr lang="en-US" smtClean="0"/>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8E430-D22A-4E9B-A8B2-EF4EFEE318A6}" type="slidenum">
              <a:rPr lang="en-US" smtClean="0"/>
              <a:t>‹#›</a:t>
            </a:fld>
            <a:endParaRPr lang="en-US"/>
          </a:p>
        </p:txBody>
      </p:sp>
    </p:spTree>
    <p:extLst>
      <p:ext uri="{BB962C8B-B14F-4D97-AF65-F5344CB8AC3E}">
        <p14:creationId xmlns:p14="http://schemas.microsoft.com/office/powerpoint/2010/main" val="166574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DCC5F-BAB5-4096-A532-CE154B011875}" type="datetimeFigureOut">
              <a:rPr lang="en-US" smtClean="0"/>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8E430-D22A-4E9B-A8B2-EF4EFEE318A6}" type="slidenum">
              <a:rPr lang="en-US" smtClean="0"/>
              <a:t>‹#›</a:t>
            </a:fld>
            <a:endParaRPr lang="en-US"/>
          </a:p>
        </p:txBody>
      </p:sp>
    </p:spTree>
    <p:extLst>
      <p:ext uri="{BB962C8B-B14F-4D97-AF65-F5344CB8AC3E}">
        <p14:creationId xmlns:p14="http://schemas.microsoft.com/office/powerpoint/2010/main" val="272791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DCC5F-BAB5-4096-A532-CE154B011875}" type="datetimeFigureOut">
              <a:rPr lang="en-US" smtClean="0"/>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8E430-D22A-4E9B-A8B2-EF4EFEE318A6}" type="slidenum">
              <a:rPr lang="en-US" smtClean="0"/>
              <a:t>‹#›</a:t>
            </a:fld>
            <a:endParaRPr lang="en-US"/>
          </a:p>
        </p:txBody>
      </p:sp>
    </p:spTree>
    <p:extLst>
      <p:ext uri="{BB962C8B-B14F-4D97-AF65-F5344CB8AC3E}">
        <p14:creationId xmlns:p14="http://schemas.microsoft.com/office/powerpoint/2010/main" val="70276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7" name="Date Placeholder 27"/>
          <p:cNvSpPr>
            <a:spLocks noGrp="1"/>
          </p:cNvSpPr>
          <p:nvPr>
            <p:ph type="dt" sz="half" idx="10"/>
          </p:nvPr>
        </p:nvSpPr>
        <p:spPr>
          <a:xfrm>
            <a:off x="101600" y="6069013"/>
            <a:ext cx="2743200" cy="685800"/>
          </a:xfrm>
        </p:spPr>
        <p:txBody>
          <a:bodyPr>
            <a:noAutofit/>
          </a:bodyPr>
          <a:lstStyle>
            <a:lvl1pPr algn="ctr" fontAlgn="auto">
              <a:spcBef>
                <a:spcPts val="0"/>
              </a:spcBef>
              <a:spcAft>
                <a:spcPts val="0"/>
              </a:spcAft>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781300" y="236539"/>
            <a:ext cx="7823200" cy="365125"/>
          </a:xfrm>
        </p:spPr>
        <p:txBody>
          <a:bodyPr/>
          <a:lstStyle>
            <a:lvl1pPr algn="r" fontAlgn="auto">
              <a:spcBef>
                <a:spcPts val="0"/>
              </a:spcBef>
              <a:spcAft>
                <a:spcPts val="0"/>
              </a:spcAft>
              <a:defRPr>
                <a:solidFill>
                  <a:srgbClr val="EBDDC3"/>
                </a:solidFill>
              </a:defRPr>
            </a:lvl1pPr>
          </a:lstStyle>
          <a:p>
            <a:pPr>
              <a:defRPr/>
            </a:pPr>
            <a:endParaRPr lang="en-US"/>
          </a:p>
          <a:p>
            <a:pPr>
              <a:defRPr/>
            </a:pPr>
            <a:endParaRPr lang="en-US"/>
          </a:p>
          <a:p>
            <a:pPr>
              <a:defRPr/>
            </a:pPr>
            <a:endParaRPr lang="en-US"/>
          </a:p>
          <a:p>
            <a:pPr>
              <a:defRPr/>
            </a:pPr>
            <a:r>
              <a:rPr lang="en-US"/>
              <a:t>© </a:t>
            </a:r>
            <a:r>
              <a:rPr lang="en-US" err="1"/>
              <a:t>samuel</a:t>
            </a:r>
            <a:r>
              <a:rPr lang="en-US"/>
              <a:t> </a:t>
            </a:r>
            <a:r>
              <a:rPr lang="en-US" err="1"/>
              <a:t>Kizito</a:t>
            </a:r>
            <a:r>
              <a:rPr lang="en-US"/>
              <a:t> 2008</a:t>
            </a:r>
          </a:p>
          <a:p>
            <a:pPr>
              <a:defRPr/>
            </a:pPr>
            <a:endParaRPr lang="en-US"/>
          </a:p>
          <a:p>
            <a:pPr>
              <a:defRPr/>
            </a:pPr>
            <a:endParaRPr lang="en-US"/>
          </a:p>
          <a:p>
            <a:pPr>
              <a:defRPr/>
            </a:pPr>
            <a:endParaRPr lang="en-US"/>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rgbClr val="EBDDC3"/>
                </a:solidFill>
              </a:defRPr>
            </a:lvl1pPr>
          </a:lstStyle>
          <a:p>
            <a:fld id="{201E0CBD-29DF-4AC9-BB6F-C8DC890CECAF}" type="slidenum">
              <a:rPr lang="en-US" altLang="en-US"/>
              <a:pPr/>
              <a:t>‹#›</a:t>
            </a:fld>
            <a:endParaRPr lang="en-US" altLang="en-US"/>
          </a:p>
        </p:txBody>
      </p:sp>
    </p:spTree>
    <p:extLst>
      <p:ext uri="{BB962C8B-B14F-4D97-AF65-F5344CB8AC3E}">
        <p14:creationId xmlns:p14="http://schemas.microsoft.com/office/powerpoint/2010/main" val="89861117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lvl1pPr>
              <a:defRPr sz="3600">
                <a:latin typeface="Aharoni" panose="02010803020104030203" pitchFamily="2" charset="-79"/>
                <a:cs typeface="Aharoni" panose="02010803020104030203" pitchFamily="2" charset="-79"/>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816864" y="1600200"/>
            <a:ext cx="10871200" cy="4495800"/>
          </a:xfrm>
        </p:spPr>
        <p:txBody>
          <a:bodyPr/>
          <a:lstStyle>
            <a:lvl1pPr>
              <a:defRPr>
                <a:latin typeface="Aharoni" panose="02010803020104030203" pitchFamily="2" charset="-79"/>
                <a:cs typeface="Aharoni" panose="02010803020104030203" pitchFamily="2" charset="-79"/>
              </a:defRPr>
            </a:lvl1pPr>
            <a:lvl2pPr>
              <a:defRPr>
                <a:latin typeface="Aharoni" panose="02010803020104030203" pitchFamily="2" charset="-79"/>
                <a:cs typeface="Aharoni" panose="02010803020104030203" pitchFamily="2" charset="-79"/>
              </a:defRPr>
            </a:lvl2pPr>
            <a:lvl3pPr>
              <a:defRPr>
                <a:latin typeface="Aharoni" panose="02010803020104030203" pitchFamily="2" charset="-79"/>
                <a:cs typeface="Aharoni" panose="02010803020104030203" pitchFamily="2" charset="-79"/>
              </a:defRPr>
            </a:lvl3pPr>
            <a:lvl4pPr>
              <a:defRPr>
                <a:latin typeface="Aharoni" panose="02010803020104030203" pitchFamily="2" charset="-79"/>
                <a:cs typeface="Aharoni" panose="02010803020104030203" pitchFamily="2" charset="-79"/>
              </a:defRPr>
            </a:lvl4pPr>
            <a:lvl5pPr>
              <a:defRPr>
                <a:latin typeface="Aharoni" panose="02010803020104030203" pitchFamily="2" charset="-79"/>
                <a:cs typeface="Aharoni" panose="02010803020104030203" pitchFamily="2" charset="-79"/>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r>
              <a:rPr lang="en-US"/>
              <a:t>2008</a:t>
            </a:r>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r>
              <a:rPr lang="en-US"/>
              <a:t>©</a:t>
            </a:r>
            <a:r>
              <a:rPr lang="en-US" err="1"/>
              <a:t>samuel</a:t>
            </a:r>
            <a:r>
              <a:rPr lang="en-US"/>
              <a:t> </a:t>
            </a:r>
            <a:r>
              <a:rPr lang="en-US" err="1"/>
              <a:t>Kizito</a:t>
            </a:r>
            <a:endParaRPr lang="en-US"/>
          </a:p>
        </p:txBody>
      </p:sp>
      <p:sp>
        <p:nvSpPr>
          <p:cNvPr id="6" name="Slide Number Placeholder 22"/>
          <p:cNvSpPr>
            <a:spLocks noGrp="1"/>
          </p:cNvSpPr>
          <p:nvPr>
            <p:ph type="sldNum" sz="quarter" idx="12"/>
          </p:nvPr>
        </p:nvSpPr>
        <p:spPr/>
        <p:txBody>
          <a:bodyPr/>
          <a:lstStyle>
            <a:lvl1pPr>
              <a:defRPr/>
            </a:lvl1pPr>
          </a:lstStyle>
          <a:p>
            <a:fld id="{36C7AB53-0A3E-41B4-8DF9-1B6EC2F5085E}" type="slidenum">
              <a:rPr lang="en-US" altLang="en-US"/>
              <a:pPr/>
              <a:t>‹#›</a:t>
            </a:fld>
            <a:endParaRPr lang="en-US" altLang="en-US"/>
          </a:p>
        </p:txBody>
      </p:sp>
    </p:spTree>
    <p:extLst>
      <p:ext uri="{BB962C8B-B14F-4D97-AF65-F5344CB8AC3E}">
        <p14:creationId xmlns:p14="http://schemas.microsoft.com/office/powerpoint/2010/main" val="138622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lvl1pPr>
          </a:lstStyle>
          <a:p>
            <a:fld id="{67319EF1-6594-480E-A184-07E0FD4454E2}" type="slidenum">
              <a:rPr lang="en-US" altLang="en-US"/>
              <a:pPr/>
              <a:t>‹#›</a:t>
            </a:fld>
            <a:endParaRPr lang="en-US" altLang="en-US"/>
          </a:p>
        </p:txBody>
      </p:sp>
      <p:sp>
        <p:nvSpPr>
          <p:cNvPr id="9" name="Footer Placeholder 13"/>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27309619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812800" y="1589567"/>
            <a:ext cx="5181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459868" y="1589567"/>
            <a:ext cx="5181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fontAlgn="auto">
              <a:spcBef>
                <a:spcPts val="0"/>
              </a:spcBef>
              <a:spcAft>
                <a:spcPts val="0"/>
              </a:spcAft>
              <a:defRPr/>
            </a:lvl1pPr>
          </a:lstStyle>
          <a:p>
            <a:pPr>
              <a:defRPr/>
            </a:pPr>
            <a:endParaRPr lang="en-US"/>
          </a:p>
        </p:txBody>
      </p:sp>
      <p:sp>
        <p:nvSpPr>
          <p:cNvPr id="6" name="Slide Number Placeholder 9"/>
          <p:cNvSpPr>
            <a:spLocks noGrp="1"/>
          </p:cNvSpPr>
          <p:nvPr>
            <p:ph type="sldNum" sz="quarter" idx="11"/>
          </p:nvPr>
        </p:nvSpPr>
        <p:spPr/>
        <p:txBody>
          <a:bodyPr/>
          <a:lstStyle>
            <a:lvl1pPr>
              <a:defRPr/>
            </a:lvl1pPr>
          </a:lstStyle>
          <a:p>
            <a:fld id="{B9262C0F-C70F-41CA-B07C-6A96C000D683}" type="slidenum">
              <a:rPr lang="en-US" altLang="en-US"/>
              <a:pPr/>
              <a:t>‹#›</a:t>
            </a:fld>
            <a:endParaRPr lang="en-US" altLang="en-US"/>
          </a:p>
        </p:txBody>
      </p:sp>
      <p:sp>
        <p:nvSpPr>
          <p:cNvPr id="7" name="Footer Placeholder 11"/>
          <p:cNvSpPr>
            <a:spLocks noGrp="1"/>
          </p:cNvSpPr>
          <p:nvPr>
            <p:ph type="ftr" sz="quarter" idx="12"/>
          </p:nvPr>
        </p:nvSpPr>
        <p:spPr/>
        <p:txBody>
          <a:bodyPr rtlCol="0"/>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542863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812800" y="2438400"/>
            <a:ext cx="51816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6400800" y="2438400"/>
            <a:ext cx="51816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fontAlgn="auto">
              <a:spcBef>
                <a:spcPts val="0"/>
              </a:spcBef>
              <a:spcAft>
                <a:spcPts val="0"/>
              </a:spcAft>
              <a:defRPr/>
            </a:lvl1pPr>
          </a:lstStyle>
          <a:p>
            <a:pPr>
              <a:defRPr/>
            </a:pPr>
            <a:endParaRPr lang="en-US"/>
          </a:p>
        </p:txBody>
      </p:sp>
      <p:sp>
        <p:nvSpPr>
          <p:cNvPr id="8" name="Slide Number Placeholder 11"/>
          <p:cNvSpPr>
            <a:spLocks noGrp="1"/>
          </p:cNvSpPr>
          <p:nvPr>
            <p:ph type="sldNum" sz="quarter" idx="11"/>
          </p:nvPr>
        </p:nvSpPr>
        <p:spPr/>
        <p:txBody>
          <a:bodyPr/>
          <a:lstStyle>
            <a:lvl1pPr>
              <a:defRPr/>
            </a:lvl1pPr>
          </a:lstStyle>
          <a:p>
            <a:fld id="{6576CBF2-3302-4EB5-89B3-61AF8C0CFF8F}" type="slidenum">
              <a:rPr lang="en-US" altLang="en-US"/>
              <a:pPr/>
              <a:t>‹#›</a:t>
            </a:fld>
            <a:endParaRPr lang="en-US" altLang="en-US"/>
          </a:p>
        </p:txBody>
      </p:sp>
      <p:sp>
        <p:nvSpPr>
          <p:cNvPr id="9" name="Footer Placeholder 13"/>
          <p:cNvSpPr>
            <a:spLocks noGrp="1"/>
          </p:cNvSpPr>
          <p:nvPr>
            <p:ph type="ftr" sz="quarter" idx="12"/>
          </p:nvPr>
        </p:nvSpPr>
        <p:spPr/>
        <p:txBody>
          <a:bodyPr rtlCol="0"/>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87918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F957DC94-1BFE-4437-8558-70D24C525E53}" type="slidenum">
              <a:rPr lang="en-US" altLang="en-US"/>
              <a:pPr/>
              <a:t>‹#›</a:t>
            </a:fld>
            <a:endParaRPr lang="en-US" altLang="en-US"/>
          </a:p>
        </p:txBody>
      </p:sp>
    </p:spTree>
    <p:extLst>
      <p:ext uri="{BB962C8B-B14F-4D97-AF65-F5344CB8AC3E}">
        <p14:creationId xmlns:p14="http://schemas.microsoft.com/office/powerpoint/2010/main" val="776740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rgbClr val="775F55"/>
                </a:solidFill>
              </a:defRPr>
            </a:lvl1pPr>
          </a:lstStyle>
          <a:p>
            <a:fld id="{1CEC59E9-230C-494C-95A2-B654B612F77B}" type="slidenum">
              <a:rPr lang="en-US" altLang="en-US"/>
              <a:pPr/>
              <a:t>‹#›</a:t>
            </a:fld>
            <a:endParaRPr lang="en-US" altLang="en-US"/>
          </a:p>
        </p:txBody>
      </p:sp>
    </p:spTree>
    <p:extLst>
      <p:ext uri="{BB962C8B-B14F-4D97-AF65-F5344CB8AC3E}">
        <p14:creationId xmlns:p14="http://schemas.microsoft.com/office/powerpoint/2010/main" val="3850586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BCCCFA20-DF87-4C7D-9995-92F4FFFC5CE9}" type="slidenum">
              <a:rPr lang="en-US" altLang="en-US"/>
              <a:pPr/>
              <a:t>‹#›</a:t>
            </a:fld>
            <a:endParaRPr lang="en-US" altLang="en-US"/>
          </a:p>
        </p:txBody>
      </p:sp>
    </p:spTree>
    <p:extLst>
      <p:ext uri="{BB962C8B-B14F-4D97-AF65-F5344CB8AC3E}">
        <p14:creationId xmlns:p14="http://schemas.microsoft.com/office/powerpoint/2010/main" val="358696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DCC5F-BAB5-4096-A532-CE154B011875}" type="datetimeFigureOut">
              <a:rPr lang="en-US" smtClean="0"/>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8E430-D22A-4E9B-A8B2-EF4EFEE318A6}" type="slidenum">
              <a:rPr lang="en-US" smtClean="0"/>
              <a:t>‹#›</a:t>
            </a:fld>
            <a:endParaRPr lang="en-US"/>
          </a:p>
        </p:txBody>
      </p:sp>
    </p:spTree>
    <p:extLst>
      <p:ext uri="{BB962C8B-B14F-4D97-AF65-F5344CB8AC3E}">
        <p14:creationId xmlns:p14="http://schemas.microsoft.com/office/powerpoint/2010/main" val="1438781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rtlCol="0"/>
          <a:lstStyle>
            <a:lvl1pPr fontAlgn="auto">
              <a:spcBef>
                <a:spcPts val="0"/>
              </a:spcBef>
              <a:spcAft>
                <a:spcPts val="0"/>
              </a:spcAft>
              <a:defRPr/>
            </a:lvl1pPr>
          </a:lstStyle>
          <a:p>
            <a:pPr>
              <a:defRPr/>
            </a:pPr>
            <a:endParaRPr lang="en-US"/>
          </a:p>
        </p:txBody>
      </p:sp>
      <p:sp>
        <p:nvSpPr>
          <p:cNvPr id="10" name="Slide Number Placeholder 12"/>
          <p:cNvSpPr>
            <a:spLocks noGrp="1"/>
          </p:cNvSpPr>
          <p:nvPr>
            <p:ph type="sldNum" sz="quarter" idx="11"/>
          </p:nvPr>
        </p:nvSpPr>
        <p:spPr>
          <a:xfrm>
            <a:off x="0" y="4667251"/>
            <a:ext cx="1930400" cy="663575"/>
          </a:xfrm>
        </p:spPr>
        <p:txBody>
          <a:bodyPr/>
          <a:lstStyle>
            <a:lvl1pPr>
              <a:defRPr sz="2800"/>
            </a:lvl1pPr>
          </a:lstStyle>
          <a:p>
            <a:fld id="{98AC11F8-2988-4BEF-88B8-46EB518001D8}" type="slidenum">
              <a:rPr lang="en-US" altLang="en-US"/>
              <a:pPr/>
              <a:t>‹#›</a:t>
            </a:fld>
            <a:endParaRPr lang="en-US" altLang="en-US"/>
          </a:p>
        </p:txBody>
      </p:sp>
      <p:sp>
        <p:nvSpPr>
          <p:cNvPr id="11" name="Footer Placeholder 13"/>
          <p:cNvSpPr>
            <a:spLocks noGrp="1"/>
          </p:cNvSpPr>
          <p:nvPr>
            <p:ph type="ftr" sz="quarter" idx="12"/>
          </p:nvPr>
        </p:nvSpPr>
        <p:spPr>
          <a:xfrm>
            <a:off x="2133600" y="6248401"/>
            <a:ext cx="6096000" cy="365125"/>
          </a:xfrm>
        </p:spPr>
        <p:txBody>
          <a:bodyPr rtlCol="0"/>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80277932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D9F65AFE-E7CA-4E2A-975A-4D521BA841EF}" type="slidenum">
              <a:rPr lang="en-US" altLang="en-US"/>
              <a:pPr/>
              <a:t>‹#›</a:t>
            </a:fld>
            <a:endParaRPr lang="en-US" altLang="en-US"/>
          </a:p>
        </p:txBody>
      </p:sp>
    </p:spTree>
    <p:extLst>
      <p:ext uri="{BB962C8B-B14F-4D97-AF65-F5344CB8AC3E}">
        <p14:creationId xmlns:p14="http://schemas.microsoft.com/office/powerpoint/2010/main" val="1542710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2" name="Vertical Title 1"/>
          <p:cNvSpPr>
            <a:spLocks noGrp="1"/>
          </p:cNvSpPr>
          <p:nvPr>
            <p:ph type="title" orient="vert"/>
          </p:nvPr>
        </p:nvSpPr>
        <p:spPr>
          <a:xfrm>
            <a:off x="8737600" y="609601"/>
            <a:ext cx="27432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8737600" y="6248401"/>
            <a:ext cx="2946400" cy="365125"/>
          </a:xfrm>
        </p:spPr>
        <p:txBody>
          <a:bodyPr/>
          <a:lstStyle>
            <a:lvl1pPr fontAlgn="auto">
              <a:spcBef>
                <a:spcPts val="0"/>
              </a:spcBef>
              <a:spcAft>
                <a:spcPts val="0"/>
              </a:spcAft>
              <a:defRPr/>
            </a:lvl1pPr>
          </a:lstStyle>
          <a:p>
            <a:pPr>
              <a:defRPr/>
            </a:pPr>
            <a:endParaRPr lang="en-US"/>
          </a:p>
        </p:txBody>
      </p:sp>
      <p:sp>
        <p:nvSpPr>
          <p:cNvPr id="8" name="Footer Placeholder 4"/>
          <p:cNvSpPr>
            <a:spLocks noGrp="1"/>
          </p:cNvSpPr>
          <p:nvPr>
            <p:ph type="ftr" sz="quarter" idx="11"/>
          </p:nvPr>
        </p:nvSpPr>
        <p:spPr>
          <a:xfrm>
            <a:off x="609601" y="6248401"/>
            <a:ext cx="7431617" cy="365125"/>
          </a:xfrm>
        </p:spPr>
        <p:txBody>
          <a:bodyPr/>
          <a:lstStyle>
            <a:lvl1pPr fontAlgn="auto">
              <a:spcBef>
                <a:spcPts val="0"/>
              </a:spcBef>
              <a:spcAft>
                <a:spcPts val="0"/>
              </a:spcAft>
              <a:defRPr/>
            </a:lvl1pPr>
          </a:lstStyle>
          <a:p>
            <a:pPr>
              <a:defRPr/>
            </a:pPr>
            <a:endParaRPr lang="en-US"/>
          </a:p>
        </p:txBody>
      </p:sp>
      <p:sp>
        <p:nvSpPr>
          <p:cNvPr id="9" name="Slide Number Placeholder 5"/>
          <p:cNvSpPr>
            <a:spLocks noGrp="1"/>
          </p:cNvSpPr>
          <p:nvPr>
            <p:ph type="sldNum" sz="quarter" idx="12"/>
          </p:nvPr>
        </p:nvSpPr>
        <p:spPr>
          <a:xfrm rot="5400000">
            <a:off x="8075084" y="103717"/>
            <a:ext cx="533400" cy="325967"/>
          </a:xfrm>
        </p:spPr>
        <p:txBody>
          <a:bodyPr/>
          <a:lstStyle>
            <a:lvl1pPr>
              <a:defRPr/>
            </a:lvl1pPr>
          </a:lstStyle>
          <a:p>
            <a:fld id="{6F0F70E6-007E-4902-8196-B0FBCE0CE3D7}" type="slidenum">
              <a:rPr lang="en-US" altLang="en-US"/>
              <a:pPr/>
              <a:t>‹#›</a:t>
            </a:fld>
            <a:endParaRPr lang="en-US" altLang="en-US"/>
          </a:p>
        </p:txBody>
      </p:sp>
    </p:spTree>
    <p:extLst>
      <p:ext uri="{BB962C8B-B14F-4D97-AF65-F5344CB8AC3E}">
        <p14:creationId xmlns:p14="http://schemas.microsoft.com/office/powerpoint/2010/main" val="170058007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normAutofit/>
          </a:bodyPr>
          <a:lstStyle/>
          <a:p>
            <a:pPr lvl="0"/>
            <a:endParaRPr lang="en-US" noProof="0" dirty="0" smtClean="0"/>
          </a:p>
        </p:txBody>
      </p:sp>
      <p:sp>
        <p:nvSpPr>
          <p:cNvPr id="5" name="Date Placeholder 1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1537AFF2-177B-44C5-B3A7-D4F2B5B48C3E}" type="slidenum">
              <a:rPr lang="en-US" altLang="en-US"/>
              <a:pPr/>
              <a:t>‹#›</a:t>
            </a:fld>
            <a:endParaRPr lang="en-US" altLang="en-US"/>
          </a:p>
        </p:txBody>
      </p:sp>
    </p:spTree>
    <p:extLst>
      <p:ext uri="{BB962C8B-B14F-4D97-AF65-F5344CB8AC3E}">
        <p14:creationId xmlns:p14="http://schemas.microsoft.com/office/powerpoint/2010/main" val="3482030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FEAD13C4-2029-4C05-ADCC-5AC019AACB97}" type="slidenum">
              <a:rPr lang="en-US" altLang="en-US"/>
              <a:pPr/>
              <a:t>‹#›</a:t>
            </a:fld>
            <a:endParaRPr lang="en-US" altLang="en-US"/>
          </a:p>
        </p:txBody>
      </p:sp>
    </p:spTree>
    <p:extLst>
      <p:ext uri="{BB962C8B-B14F-4D97-AF65-F5344CB8AC3E}">
        <p14:creationId xmlns:p14="http://schemas.microsoft.com/office/powerpoint/2010/main" val="3225798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7" name="Date Placeholder 27"/>
          <p:cNvSpPr>
            <a:spLocks noGrp="1"/>
          </p:cNvSpPr>
          <p:nvPr>
            <p:ph type="dt" sz="half" idx="10"/>
          </p:nvPr>
        </p:nvSpPr>
        <p:spPr>
          <a:xfrm>
            <a:off x="101600" y="6069013"/>
            <a:ext cx="2743200" cy="685800"/>
          </a:xfrm>
        </p:spPr>
        <p:txBody>
          <a:bodyPr>
            <a:noAutofit/>
          </a:bodyPr>
          <a:lstStyle>
            <a:lvl1pPr algn="ctr" fontAlgn="auto">
              <a:spcBef>
                <a:spcPts val="0"/>
              </a:spcBef>
              <a:spcAft>
                <a:spcPts val="0"/>
              </a:spcAft>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781300" y="236539"/>
            <a:ext cx="7823200" cy="365125"/>
          </a:xfrm>
        </p:spPr>
        <p:txBody>
          <a:bodyPr/>
          <a:lstStyle>
            <a:lvl1pPr algn="r" fontAlgn="auto">
              <a:spcBef>
                <a:spcPts val="0"/>
              </a:spcBef>
              <a:spcAft>
                <a:spcPts val="0"/>
              </a:spcAft>
              <a:defRPr>
                <a:solidFill>
                  <a:srgbClr val="EBDDC3"/>
                </a:solidFill>
              </a:defRPr>
            </a:lvl1pPr>
          </a:lstStyle>
          <a:p>
            <a:pPr>
              <a:defRPr/>
            </a:pPr>
            <a:endParaRPr lang="en-US"/>
          </a:p>
          <a:p>
            <a:pPr>
              <a:defRPr/>
            </a:pPr>
            <a:endParaRPr lang="en-US"/>
          </a:p>
          <a:p>
            <a:pPr>
              <a:defRPr/>
            </a:pPr>
            <a:endParaRPr lang="en-US"/>
          </a:p>
          <a:p>
            <a:pPr>
              <a:defRPr/>
            </a:pPr>
            <a:r>
              <a:rPr lang="en-US"/>
              <a:t>© </a:t>
            </a:r>
            <a:r>
              <a:rPr lang="en-US" err="1"/>
              <a:t>samuel</a:t>
            </a:r>
            <a:r>
              <a:rPr lang="en-US"/>
              <a:t> </a:t>
            </a:r>
            <a:r>
              <a:rPr lang="en-US" err="1"/>
              <a:t>Kizito</a:t>
            </a:r>
            <a:r>
              <a:rPr lang="en-US"/>
              <a:t> 2008</a:t>
            </a:r>
          </a:p>
          <a:p>
            <a:pPr>
              <a:defRPr/>
            </a:pPr>
            <a:endParaRPr lang="en-US"/>
          </a:p>
          <a:p>
            <a:pPr>
              <a:defRPr/>
            </a:pPr>
            <a:endParaRPr lang="en-US"/>
          </a:p>
          <a:p>
            <a:pPr>
              <a:defRPr/>
            </a:pPr>
            <a:endParaRPr lang="en-US"/>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rgbClr val="EBDDC3"/>
                </a:solidFill>
              </a:defRPr>
            </a:lvl1pPr>
          </a:lstStyle>
          <a:p>
            <a:fld id="{201E0CBD-29DF-4AC9-BB6F-C8DC890CECAF}" type="slidenum">
              <a:rPr lang="en-US" altLang="en-US"/>
              <a:pPr/>
              <a:t>‹#›</a:t>
            </a:fld>
            <a:endParaRPr lang="en-US" altLang="en-US"/>
          </a:p>
        </p:txBody>
      </p:sp>
    </p:spTree>
    <p:extLst>
      <p:ext uri="{BB962C8B-B14F-4D97-AF65-F5344CB8AC3E}">
        <p14:creationId xmlns:p14="http://schemas.microsoft.com/office/powerpoint/2010/main" val="64818349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lvl1pPr>
              <a:defRPr sz="3600">
                <a:latin typeface="Aharoni" panose="02010803020104030203" pitchFamily="2" charset="-79"/>
                <a:cs typeface="Aharoni" panose="02010803020104030203" pitchFamily="2" charset="-79"/>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816864" y="1600200"/>
            <a:ext cx="10871200" cy="4495800"/>
          </a:xfrm>
        </p:spPr>
        <p:txBody>
          <a:bodyPr/>
          <a:lstStyle>
            <a:lvl1pPr>
              <a:defRPr>
                <a:latin typeface="Aharoni" panose="02010803020104030203" pitchFamily="2" charset="-79"/>
                <a:cs typeface="Aharoni" panose="02010803020104030203" pitchFamily="2" charset="-79"/>
              </a:defRPr>
            </a:lvl1pPr>
            <a:lvl2pPr>
              <a:defRPr>
                <a:latin typeface="Aharoni" panose="02010803020104030203" pitchFamily="2" charset="-79"/>
                <a:cs typeface="Aharoni" panose="02010803020104030203" pitchFamily="2" charset="-79"/>
              </a:defRPr>
            </a:lvl2pPr>
            <a:lvl3pPr>
              <a:defRPr>
                <a:latin typeface="Aharoni" panose="02010803020104030203" pitchFamily="2" charset="-79"/>
                <a:cs typeface="Aharoni" panose="02010803020104030203" pitchFamily="2" charset="-79"/>
              </a:defRPr>
            </a:lvl3pPr>
            <a:lvl4pPr>
              <a:defRPr>
                <a:latin typeface="Aharoni" panose="02010803020104030203" pitchFamily="2" charset="-79"/>
                <a:cs typeface="Aharoni" panose="02010803020104030203" pitchFamily="2" charset="-79"/>
              </a:defRPr>
            </a:lvl4pPr>
            <a:lvl5pPr>
              <a:defRPr>
                <a:latin typeface="Aharoni" panose="02010803020104030203" pitchFamily="2" charset="-79"/>
                <a:cs typeface="Aharoni" panose="02010803020104030203" pitchFamily="2" charset="-79"/>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r>
              <a:rPr lang="en-US"/>
              <a:t>2008</a:t>
            </a:r>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r>
              <a:rPr lang="en-US"/>
              <a:t>©</a:t>
            </a:r>
            <a:r>
              <a:rPr lang="en-US" err="1"/>
              <a:t>samuel</a:t>
            </a:r>
            <a:r>
              <a:rPr lang="en-US"/>
              <a:t> </a:t>
            </a:r>
            <a:r>
              <a:rPr lang="en-US" err="1"/>
              <a:t>Kizito</a:t>
            </a:r>
            <a:endParaRPr lang="en-US"/>
          </a:p>
        </p:txBody>
      </p:sp>
      <p:sp>
        <p:nvSpPr>
          <p:cNvPr id="6" name="Slide Number Placeholder 22"/>
          <p:cNvSpPr>
            <a:spLocks noGrp="1"/>
          </p:cNvSpPr>
          <p:nvPr>
            <p:ph type="sldNum" sz="quarter" idx="12"/>
          </p:nvPr>
        </p:nvSpPr>
        <p:spPr/>
        <p:txBody>
          <a:bodyPr/>
          <a:lstStyle>
            <a:lvl1pPr>
              <a:defRPr/>
            </a:lvl1pPr>
          </a:lstStyle>
          <a:p>
            <a:fld id="{36C7AB53-0A3E-41B4-8DF9-1B6EC2F5085E}" type="slidenum">
              <a:rPr lang="en-US" altLang="en-US"/>
              <a:pPr/>
              <a:t>‹#›</a:t>
            </a:fld>
            <a:endParaRPr lang="en-US" altLang="en-US"/>
          </a:p>
        </p:txBody>
      </p:sp>
    </p:spTree>
    <p:extLst>
      <p:ext uri="{BB962C8B-B14F-4D97-AF65-F5344CB8AC3E}">
        <p14:creationId xmlns:p14="http://schemas.microsoft.com/office/powerpoint/2010/main" val="3791583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lvl1pPr>
          </a:lstStyle>
          <a:p>
            <a:fld id="{67319EF1-6594-480E-A184-07E0FD4454E2}" type="slidenum">
              <a:rPr lang="en-US" altLang="en-US"/>
              <a:pPr/>
              <a:t>‹#›</a:t>
            </a:fld>
            <a:endParaRPr lang="en-US" altLang="en-US"/>
          </a:p>
        </p:txBody>
      </p:sp>
      <p:sp>
        <p:nvSpPr>
          <p:cNvPr id="9" name="Footer Placeholder 13"/>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32144507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812800" y="1589567"/>
            <a:ext cx="5181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459868" y="1589567"/>
            <a:ext cx="5181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fontAlgn="auto">
              <a:spcBef>
                <a:spcPts val="0"/>
              </a:spcBef>
              <a:spcAft>
                <a:spcPts val="0"/>
              </a:spcAft>
              <a:defRPr/>
            </a:lvl1pPr>
          </a:lstStyle>
          <a:p>
            <a:pPr>
              <a:defRPr/>
            </a:pPr>
            <a:endParaRPr lang="en-US"/>
          </a:p>
        </p:txBody>
      </p:sp>
      <p:sp>
        <p:nvSpPr>
          <p:cNvPr id="6" name="Slide Number Placeholder 9"/>
          <p:cNvSpPr>
            <a:spLocks noGrp="1"/>
          </p:cNvSpPr>
          <p:nvPr>
            <p:ph type="sldNum" sz="quarter" idx="11"/>
          </p:nvPr>
        </p:nvSpPr>
        <p:spPr/>
        <p:txBody>
          <a:bodyPr/>
          <a:lstStyle>
            <a:lvl1pPr>
              <a:defRPr/>
            </a:lvl1pPr>
          </a:lstStyle>
          <a:p>
            <a:fld id="{B9262C0F-C70F-41CA-B07C-6A96C000D683}" type="slidenum">
              <a:rPr lang="en-US" altLang="en-US"/>
              <a:pPr/>
              <a:t>‹#›</a:t>
            </a:fld>
            <a:endParaRPr lang="en-US" altLang="en-US"/>
          </a:p>
        </p:txBody>
      </p:sp>
      <p:sp>
        <p:nvSpPr>
          <p:cNvPr id="7" name="Footer Placeholder 11"/>
          <p:cNvSpPr>
            <a:spLocks noGrp="1"/>
          </p:cNvSpPr>
          <p:nvPr>
            <p:ph type="ftr" sz="quarter" idx="12"/>
          </p:nvPr>
        </p:nvSpPr>
        <p:spPr/>
        <p:txBody>
          <a:bodyPr rtlCol="0"/>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162554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812800" y="2438400"/>
            <a:ext cx="51816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6400800" y="2438400"/>
            <a:ext cx="51816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fontAlgn="auto">
              <a:spcBef>
                <a:spcPts val="0"/>
              </a:spcBef>
              <a:spcAft>
                <a:spcPts val="0"/>
              </a:spcAft>
              <a:defRPr/>
            </a:lvl1pPr>
          </a:lstStyle>
          <a:p>
            <a:pPr>
              <a:defRPr/>
            </a:pPr>
            <a:endParaRPr lang="en-US"/>
          </a:p>
        </p:txBody>
      </p:sp>
      <p:sp>
        <p:nvSpPr>
          <p:cNvPr id="8" name="Slide Number Placeholder 11"/>
          <p:cNvSpPr>
            <a:spLocks noGrp="1"/>
          </p:cNvSpPr>
          <p:nvPr>
            <p:ph type="sldNum" sz="quarter" idx="11"/>
          </p:nvPr>
        </p:nvSpPr>
        <p:spPr/>
        <p:txBody>
          <a:bodyPr/>
          <a:lstStyle>
            <a:lvl1pPr>
              <a:defRPr/>
            </a:lvl1pPr>
          </a:lstStyle>
          <a:p>
            <a:fld id="{6576CBF2-3302-4EB5-89B3-61AF8C0CFF8F}" type="slidenum">
              <a:rPr lang="en-US" altLang="en-US"/>
              <a:pPr/>
              <a:t>‹#›</a:t>
            </a:fld>
            <a:endParaRPr lang="en-US" altLang="en-US"/>
          </a:p>
        </p:txBody>
      </p:sp>
      <p:sp>
        <p:nvSpPr>
          <p:cNvPr id="9" name="Footer Placeholder 13"/>
          <p:cNvSpPr>
            <a:spLocks noGrp="1"/>
          </p:cNvSpPr>
          <p:nvPr>
            <p:ph type="ftr" sz="quarter" idx="12"/>
          </p:nvPr>
        </p:nvSpPr>
        <p:spPr/>
        <p:txBody>
          <a:bodyPr rtlCol="0"/>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8703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1DCC5F-BAB5-4096-A532-CE154B011875}" type="datetimeFigureOut">
              <a:rPr lang="en-US" smtClean="0"/>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8E430-D22A-4E9B-A8B2-EF4EFEE318A6}" type="slidenum">
              <a:rPr lang="en-US" smtClean="0"/>
              <a:t>‹#›</a:t>
            </a:fld>
            <a:endParaRPr lang="en-US"/>
          </a:p>
        </p:txBody>
      </p:sp>
    </p:spTree>
    <p:extLst>
      <p:ext uri="{BB962C8B-B14F-4D97-AF65-F5344CB8AC3E}">
        <p14:creationId xmlns:p14="http://schemas.microsoft.com/office/powerpoint/2010/main" val="2594921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F957DC94-1BFE-4437-8558-70D24C525E53}" type="slidenum">
              <a:rPr lang="en-US" altLang="en-US"/>
              <a:pPr/>
              <a:t>‹#›</a:t>
            </a:fld>
            <a:endParaRPr lang="en-US" altLang="en-US"/>
          </a:p>
        </p:txBody>
      </p:sp>
    </p:spTree>
    <p:extLst>
      <p:ext uri="{BB962C8B-B14F-4D97-AF65-F5344CB8AC3E}">
        <p14:creationId xmlns:p14="http://schemas.microsoft.com/office/powerpoint/2010/main" val="4042164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rgbClr val="775F55"/>
                </a:solidFill>
              </a:defRPr>
            </a:lvl1pPr>
          </a:lstStyle>
          <a:p>
            <a:fld id="{1CEC59E9-230C-494C-95A2-B654B612F77B}" type="slidenum">
              <a:rPr lang="en-US" altLang="en-US"/>
              <a:pPr/>
              <a:t>‹#›</a:t>
            </a:fld>
            <a:endParaRPr lang="en-US" altLang="en-US"/>
          </a:p>
        </p:txBody>
      </p:sp>
    </p:spTree>
    <p:extLst>
      <p:ext uri="{BB962C8B-B14F-4D97-AF65-F5344CB8AC3E}">
        <p14:creationId xmlns:p14="http://schemas.microsoft.com/office/powerpoint/2010/main" val="4009134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BCCCFA20-DF87-4C7D-9995-92F4FFFC5CE9}" type="slidenum">
              <a:rPr lang="en-US" altLang="en-US"/>
              <a:pPr/>
              <a:t>‹#›</a:t>
            </a:fld>
            <a:endParaRPr lang="en-US" altLang="en-US"/>
          </a:p>
        </p:txBody>
      </p:sp>
    </p:spTree>
    <p:extLst>
      <p:ext uri="{BB962C8B-B14F-4D97-AF65-F5344CB8AC3E}">
        <p14:creationId xmlns:p14="http://schemas.microsoft.com/office/powerpoint/2010/main" val="676233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rtlCol="0"/>
          <a:lstStyle>
            <a:lvl1pPr fontAlgn="auto">
              <a:spcBef>
                <a:spcPts val="0"/>
              </a:spcBef>
              <a:spcAft>
                <a:spcPts val="0"/>
              </a:spcAft>
              <a:defRPr/>
            </a:lvl1pPr>
          </a:lstStyle>
          <a:p>
            <a:pPr>
              <a:defRPr/>
            </a:pPr>
            <a:endParaRPr lang="en-US"/>
          </a:p>
        </p:txBody>
      </p:sp>
      <p:sp>
        <p:nvSpPr>
          <p:cNvPr id="10" name="Slide Number Placeholder 12"/>
          <p:cNvSpPr>
            <a:spLocks noGrp="1"/>
          </p:cNvSpPr>
          <p:nvPr>
            <p:ph type="sldNum" sz="quarter" idx="11"/>
          </p:nvPr>
        </p:nvSpPr>
        <p:spPr>
          <a:xfrm>
            <a:off x="0" y="4667251"/>
            <a:ext cx="1930400" cy="663575"/>
          </a:xfrm>
        </p:spPr>
        <p:txBody>
          <a:bodyPr/>
          <a:lstStyle>
            <a:lvl1pPr>
              <a:defRPr sz="2800"/>
            </a:lvl1pPr>
          </a:lstStyle>
          <a:p>
            <a:fld id="{98AC11F8-2988-4BEF-88B8-46EB518001D8}" type="slidenum">
              <a:rPr lang="en-US" altLang="en-US"/>
              <a:pPr/>
              <a:t>‹#›</a:t>
            </a:fld>
            <a:endParaRPr lang="en-US" altLang="en-US"/>
          </a:p>
        </p:txBody>
      </p:sp>
      <p:sp>
        <p:nvSpPr>
          <p:cNvPr id="11" name="Footer Placeholder 13"/>
          <p:cNvSpPr>
            <a:spLocks noGrp="1"/>
          </p:cNvSpPr>
          <p:nvPr>
            <p:ph type="ftr" sz="quarter" idx="12"/>
          </p:nvPr>
        </p:nvSpPr>
        <p:spPr>
          <a:xfrm>
            <a:off x="2133600" y="6248401"/>
            <a:ext cx="6096000" cy="365125"/>
          </a:xfrm>
        </p:spPr>
        <p:txBody>
          <a:bodyPr rtlCol="0"/>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414084026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D9F65AFE-E7CA-4E2A-975A-4D521BA841EF}" type="slidenum">
              <a:rPr lang="en-US" altLang="en-US"/>
              <a:pPr/>
              <a:t>‹#›</a:t>
            </a:fld>
            <a:endParaRPr lang="en-US" altLang="en-US"/>
          </a:p>
        </p:txBody>
      </p:sp>
    </p:spTree>
    <p:extLst>
      <p:ext uri="{BB962C8B-B14F-4D97-AF65-F5344CB8AC3E}">
        <p14:creationId xmlns:p14="http://schemas.microsoft.com/office/powerpoint/2010/main" val="2533322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2" name="Vertical Title 1"/>
          <p:cNvSpPr>
            <a:spLocks noGrp="1"/>
          </p:cNvSpPr>
          <p:nvPr>
            <p:ph type="title" orient="vert"/>
          </p:nvPr>
        </p:nvSpPr>
        <p:spPr>
          <a:xfrm>
            <a:off x="8737600" y="609601"/>
            <a:ext cx="27432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8737600" y="6248401"/>
            <a:ext cx="2946400" cy="365125"/>
          </a:xfrm>
        </p:spPr>
        <p:txBody>
          <a:bodyPr/>
          <a:lstStyle>
            <a:lvl1pPr fontAlgn="auto">
              <a:spcBef>
                <a:spcPts val="0"/>
              </a:spcBef>
              <a:spcAft>
                <a:spcPts val="0"/>
              </a:spcAft>
              <a:defRPr/>
            </a:lvl1pPr>
          </a:lstStyle>
          <a:p>
            <a:pPr>
              <a:defRPr/>
            </a:pPr>
            <a:endParaRPr lang="en-US"/>
          </a:p>
        </p:txBody>
      </p:sp>
      <p:sp>
        <p:nvSpPr>
          <p:cNvPr id="8" name="Footer Placeholder 4"/>
          <p:cNvSpPr>
            <a:spLocks noGrp="1"/>
          </p:cNvSpPr>
          <p:nvPr>
            <p:ph type="ftr" sz="quarter" idx="11"/>
          </p:nvPr>
        </p:nvSpPr>
        <p:spPr>
          <a:xfrm>
            <a:off x="609601" y="6248401"/>
            <a:ext cx="7431617" cy="365125"/>
          </a:xfrm>
        </p:spPr>
        <p:txBody>
          <a:bodyPr/>
          <a:lstStyle>
            <a:lvl1pPr fontAlgn="auto">
              <a:spcBef>
                <a:spcPts val="0"/>
              </a:spcBef>
              <a:spcAft>
                <a:spcPts val="0"/>
              </a:spcAft>
              <a:defRPr/>
            </a:lvl1pPr>
          </a:lstStyle>
          <a:p>
            <a:pPr>
              <a:defRPr/>
            </a:pPr>
            <a:endParaRPr lang="en-US"/>
          </a:p>
        </p:txBody>
      </p:sp>
      <p:sp>
        <p:nvSpPr>
          <p:cNvPr id="9" name="Slide Number Placeholder 5"/>
          <p:cNvSpPr>
            <a:spLocks noGrp="1"/>
          </p:cNvSpPr>
          <p:nvPr>
            <p:ph type="sldNum" sz="quarter" idx="12"/>
          </p:nvPr>
        </p:nvSpPr>
        <p:spPr>
          <a:xfrm rot="5400000">
            <a:off x="8075084" y="103717"/>
            <a:ext cx="533400" cy="325967"/>
          </a:xfrm>
        </p:spPr>
        <p:txBody>
          <a:bodyPr/>
          <a:lstStyle>
            <a:lvl1pPr>
              <a:defRPr/>
            </a:lvl1pPr>
          </a:lstStyle>
          <a:p>
            <a:fld id="{6F0F70E6-007E-4902-8196-B0FBCE0CE3D7}" type="slidenum">
              <a:rPr lang="en-US" altLang="en-US"/>
              <a:pPr/>
              <a:t>‹#›</a:t>
            </a:fld>
            <a:endParaRPr lang="en-US" altLang="en-US"/>
          </a:p>
        </p:txBody>
      </p:sp>
    </p:spTree>
    <p:extLst>
      <p:ext uri="{BB962C8B-B14F-4D97-AF65-F5344CB8AC3E}">
        <p14:creationId xmlns:p14="http://schemas.microsoft.com/office/powerpoint/2010/main" val="402319776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normAutofit/>
          </a:bodyPr>
          <a:lstStyle/>
          <a:p>
            <a:pPr lvl="0"/>
            <a:endParaRPr lang="en-US" noProof="0" dirty="0" smtClean="0"/>
          </a:p>
        </p:txBody>
      </p:sp>
      <p:sp>
        <p:nvSpPr>
          <p:cNvPr id="5" name="Date Placeholder 1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1537AFF2-177B-44C5-B3A7-D4F2B5B48C3E}" type="slidenum">
              <a:rPr lang="en-US" altLang="en-US"/>
              <a:pPr/>
              <a:t>‹#›</a:t>
            </a:fld>
            <a:endParaRPr lang="en-US" altLang="en-US"/>
          </a:p>
        </p:txBody>
      </p:sp>
    </p:spTree>
    <p:extLst>
      <p:ext uri="{BB962C8B-B14F-4D97-AF65-F5344CB8AC3E}">
        <p14:creationId xmlns:p14="http://schemas.microsoft.com/office/powerpoint/2010/main" val="4183787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FEAD13C4-2029-4C05-ADCC-5AC019AACB97}" type="slidenum">
              <a:rPr lang="en-US" altLang="en-US"/>
              <a:pPr/>
              <a:t>‹#›</a:t>
            </a:fld>
            <a:endParaRPr lang="en-US" altLang="en-US"/>
          </a:p>
        </p:txBody>
      </p:sp>
    </p:spTree>
    <p:extLst>
      <p:ext uri="{BB962C8B-B14F-4D97-AF65-F5344CB8AC3E}">
        <p14:creationId xmlns:p14="http://schemas.microsoft.com/office/powerpoint/2010/main" val="348318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1DCC5F-BAB5-4096-A532-CE154B011875}" type="datetimeFigureOut">
              <a:rPr lang="en-US" smtClean="0"/>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8E430-D22A-4E9B-A8B2-EF4EFEE318A6}" type="slidenum">
              <a:rPr lang="en-US" smtClean="0"/>
              <a:t>‹#›</a:t>
            </a:fld>
            <a:endParaRPr lang="en-US"/>
          </a:p>
        </p:txBody>
      </p:sp>
    </p:spTree>
    <p:extLst>
      <p:ext uri="{BB962C8B-B14F-4D97-AF65-F5344CB8AC3E}">
        <p14:creationId xmlns:p14="http://schemas.microsoft.com/office/powerpoint/2010/main" val="10052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1DCC5F-BAB5-4096-A532-CE154B011875}" type="datetimeFigureOut">
              <a:rPr lang="en-US" smtClean="0"/>
              <a:t>4/19/2014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68E430-D22A-4E9B-A8B2-EF4EFEE318A6}" type="slidenum">
              <a:rPr lang="en-US" smtClean="0"/>
              <a:t>‹#›</a:t>
            </a:fld>
            <a:endParaRPr lang="en-US"/>
          </a:p>
        </p:txBody>
      </p:sp>
    </p:spTree>
    <p:extLst>
      <p:ext uri="{BB962C8B-B14F-4D97-AF65-F5344CB8AC3E}">
        <p14:creationId xmlns:p14="http://schemas.microsoft.com/office/powerpoint/2010/main" val="323515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1DCC5F-BAB5-4096-A532-CE154B011875}" type="datetimeFigureOut">
              <a:rPr lang="en-US" smtClean="0"/>
              <a:t>4/19/2014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68E430-D22A-4E9B-A8B2-EF4EFEE318A6}" type="slidenum">
              <a:rPr lang="en-US" smtClean="0"/>
              <a:t>‹#›</a:t>
            </a:fld>
            <a:endParaRPr lang="en-US"/>
          </a:p>
        </p:txBody>
      </p:sp>
    </p:spTree>
    <p:extLst>
      <p:ext uri="{BB962C8B-B14F-4D97-AF65-F5344CB8AC3E}">
        <p14:creationId xmlns:p14="http://schemas.microsoft.com/office/powerpoint/2010/main" val="173453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DCC5F-BAB5-4096-A532-CE154B011875}" type="datetimeFigureOut">
              <a:rPr lang="en-US" smtClean="0"/>
              <a:t>4/19/2014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68E430-D22A-4E9B-A8B2-EF4EFEE318A6}" type="slidenum">
              <a:rPr lang="en-US" smtClean="0"/>
              <a:t>‹#›</a:t>
            </a:fld>
            <a:endParaRPr lang="en-US"/>
          </a:p>
        </p:txBody>
      </p:sp>
    </p:spTree>
    <p:extLst>
      <p:ext uri="{BB962C8B-B14F-4D97-AF65-F5344CB8AC3E}">
        <p14:creationId xmlns:p14="http://schemas.microsoft.com/office/powerpoint/2010/main" val="639087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DCC5F-BAB5-4096-A532-CE154B011875}" type="datetimeFigureOut">
              <a:rPr lang="en-US" smtClean="0"/>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8E430-D22A-4E9B-A8B2-EF4EFEE318A6}" type="slidenum">
              <a:rPr lang="en-US" smtClean="0"/>
              <a:t>‹#›</a:t>
            </a:fld>
            <a:endParaRPr lang="en-US"/>
          </a:p>
        </p:txBody>
      </p:sp>
    </p:spTree>
    <p:extLst>
      <p:ext uri="{BB962C8B-B14F-4D97-AF65-F5344CB8AC3E}">
        <p14:creationId xmlns:p14="http://schemas.microsoft.com/office/powerpoint/2010/main" val="349142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DCC5F-BAB5-4096-A532-CE154B011875}" type="datetimeFigureOut">
              <a:rPr lang="en-US" smtClean="0"/>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8E430-D22A-4E9B-A8B2-EF4EFEE318A6}" type="slidenum">
              <a:rPr lang="en-US" smtClean="0"/>
              <a:t>‹#›</a:t>
            </a:fld>
            <a:endParaRPr lang="en-US"/>
          </a:p>
        </p:txBody>
      </p:sp>
    </p:spTree>
    <p:extLst>
      <p:ext uri="{BB962C8B-B14F-4D97-AF65-F5344CB8AC3E}">
        <p14:creationId xmlns:p14="http://schemas.microsoft.com/office/powerpoint/2010/main" val="259964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DCC5F-BAB5-4096-A532-CE154B011875}" type="datetimeFigureOut">
              <a:rPr lang="en-US" smtClean="0"/>
              <a:t>4/19/2014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8E430-D22A-4E9B-A8B2-EF4EFEE318A6}" type="slidenum">
              <a:rPr lang="en-US" smtClean="0"/>
              <a:t>‹#›</a:t>
            </a:fld>
            <a:endParaRPr lang="en-US"/>
          </a:p>
        </p:txBody>
      </p:sp>
    </p:spTree>
    <p:extLst>
      <p:ext uri="{BB962C8B-B14F-4D97-AF65-F5344CB8AC3E}">
        <p14:creationId xmlns:p14="http://schemas.microsoft.com/office/powerpoint/2010/main" val="908065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21"/>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12"/>
          <p:cNvSpPr>
            <a:spLocks noGrp="1"/>
          </p:cNvSpPr>
          <p:nvPr>
            <p:ph type="body" idx="1"/>
          </p:nvPr>
        </p:nvSpPr>
        <p:spPr bwMode="auto">
          <a:xfrm>
            <a:off x="817033" y="1600201"/>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a:t>
            </a:r>
          </a:p>
          <a:p>
            <a:pPr lvl="1"/>
            <a:r>
              <a:rPr lang="en-US" altLang="en-US" smtClean="0"/>
              <a:t>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rgbClr val="775F55"/>
                </a:solidFill>
                <a:latin typeface="Arial" charset="0"/>
                <a:cs typeface="+mn-cs"/>
              </a:defRPr>
            </a:lvl1pPr>
          </a:lstStyle>
          <a:p>
            <a:pPr fontAlgn="base">
              <a:spcBef>
                <a:spcPct val="0"/>
              </a:spcBef>
              <a:spcAft>
                <a:spcPct val="0"/>
              </a:spcAft>
              <a:defRPr/>
            </a:pPr>
            <a:endParaRPr lang="en-US"/>
          </a:p>
        </p:txBody>
      </p:sp>
      <p:sp>
        <p:nvSpPr>
          <p:cNvPr id="3" name="Footer Placeholder 2"/>
          <p:cNvSpPr>
            <a:spLocks noGrp="1"/>
          </p:cNvSpPr>
          <p:nvPr>
            <p:ph type="ftr" sz="quarter" idx="3"/>
          </p:nvPr>
        </p:nvSpPr>
        <p:spPr>
          <a:xfrm>
            <a:off x="812801" y="6248401"/>
            <a:ext cx="7228417" cy="365125"/>
          </a:xfrm>
          <a:prstGeom prst="rect">
            <a:avLst/>
          </a:prstGeom>
        </p:spPr>
        <p:txBody>
          <a:bodyPr vert="horz" anchor="ctr"/>
          <a:lstStyle>
            <a:lvl1pPr algn="r" eaLnBrk="1" latinLnBrk="0" hangingPunct="1">
              <a:defRPr kumimoji="0" sz="1400">
                <a:solidFill>
                  <a:srgbClr val="775F55"/>
                </a:solidFill>
                <a:latin typeface="Arial" charset="0"/>
                <a:cs typeface="+mn-cs"/>
              </a:defRPr>
            </a:lvl1pPr>
          </a:lstStyle>
          <a:p>
            <a:pPr fontAlgn="base">
              <a:spcBef>
                <a:spcPct val="0"/>
              </a:spcBef>
              <a:spcAft>
                <a:spcPct val="0"/>
              </a:spcAft>
              <a:defRPr/>
            </a:pPr>
            <a:endParaRPr lang="en-US"/>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Arial" panose="020B0604020202020204" pitchFamily="34" charset="0"/>
              </a:defRPr>
            </a:lvl1pPr>
          </a:lstStyle>
          <a:p>
            <a:pPr fontAlgn="base">
              <a:spcBef>
                <a:spcPct val="0"/>
              </a:spcBef>
              <a:spcAft>
                <a:spcPct val="0"/>
              </a:spcAft>
            </a:pPr>
            <a:fld id="{A3A31ED0-4ED6-48A0-8255-2F1563DE8C29}"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019418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21"/>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12"/>
          <p:cNvSpPr>
            <a:spLocks noGrp="1"/>
          </p:cNvSpPr>
          <p:nvPr>
            <p:ph type="body" idx="1"/>
          </p:nvPr>
        </p:nvSpPr>
        <p:spPr bwMode="auto">
          <a:xfrm>
            <a:off x="817033" y="1600201"/>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a:t>
            </a:r>
          </a:p>
          <a:p>
            <a:pPr lvl="1"/>
            <a:r>
              <a:rPr lang="en-US" altLang="en-US" smtClean="0"/>
              <a:t>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rgbClr val="775F55"/>
                </a:solidFill>
                <a:latin typeface="Arial" charset="0"/>
                <a:cs typeface="+mn-cs"/>
              </a:defRPr>
            </a:lvl1pPr>
          </a:lstStyle>
          <a:p>
            <a:pPr fontAlgn="base">
              <a:spcBef>
                <a:spcPct val="0"/>
              </a:spcBef>
              <a:spcAft>
                <a:spcPct val="0"/>
              </a:spcAft>
              <a:defRPr/>
            </a:pPr>
            <a:endParaRPr lang="en-US"/>
          </a:p>
        </p:txBody>
      </p:sp>
      <p:sp>
        <p:nvSpPr>
          <p:cNvPr id="3" name="Footer Placeholder 2"/>
          <p:cNvSpPr>
            <a:spLocks noGrp="1"/>
          </p:cNvSpPr>
          <p:nvPr>
            <p:ph type="ftr" sz="quarter" idx="3"/>
          </p:nvPr>
        </p:nvSpPr>
        <p:spPr>
          <a:xfrm>
            <a:off x="812801" y="6248401"/>
            <a:ext cx="7228417" cy="365125"/>
          </a:xfrm>
          <a:prstGeom prst="rect">
            <a:avLst/>
          </a:prstGeom>
        </p:spPr>
        <p:txBody>
          <a:bodyPr vert="horz" anchor="ctr"/>
          <a:lstStyle>
            <a:lvl1pPr algn="r" eaLnBrk="1" latinLnBrk="0" hangingPunct="1">
              <a:defRPr kumimoji="0" sz="1400">
                <a:solidFill>
                  <a:srgbClr val="775F55"/>
                </a:solidFill>
                <a:latin typeface="Arial" charset="0"/>
                <a:cs typeface="+mn-cs"/>
              </a:defRPr>
            </a:lvl1pPr>
          </a:lstStyle>
          <a:p>
            <a:pPr fontAlgn="base">
              <a:spcBef>
                <a:spcPct val="0"/>
              </a:spcBef>
              <a:spcAft>
                <a:spcPct val="0"/>
              </a:spcAft>
              <a:defRPr/>
            </a:pPr>
            <a:endParaRPr lang="en-US"/>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Arial" panose="020B0604020202020204" pitchFamily="34" charset="0"/>
              </a:defRPr>
            </a:lvl1pPr>
          </a:lstStyle>
          <a:p>
            <a:pPr fontAlgn="base">
              <a:spcBef>
                <a:spcPct val="0"/>
              </a:spcBef>
              <a:spcAft>
                <a:spcPct val="0"/>
              </a:spcAft>
            </a:pPr>
            <a:fld id="{A3A31ED0-4ED6-48A0-8255-2F1563DE8C29}"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1571871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1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07117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Title 1"/>
          <p:cNvSpPr>
            <a:spLocks noGrp="1"/>
          </p:cNvSpPr>
          <p:nvPr>
            <p:ph type="title"/>
          </p:nvPr>
        </p:nvSpPr>
        <p:spPr>
          <a:xfrm>
            <a:off x="2136775" y="228600"/>
            <a:ext cx="8153400" cy="990600"/>
          </a:xfrm>
        </p:spPr>
        <p:txBody>
          <a:bodyPr/>
          <a:lstStyle/>
          <a:p>
            <a:endParaRPr lang="en-US" altLang="en-US" smtClean="0"/>
          </a:p>
        </p:txBody>
      </p:sp>
      <p:sp>
        <p:nvSpPr>
          <p:cNvPr id="786435" name="Content Placeholder 2"/>
          <p:cNvSpPr>
            <a:spLocks noGrp="1"/>
          </p:cNvSpPr>
          <p:nvPr>
            <p:ph sz="quarter" idx="1"/>
          </p:nvPr>
        </p:nvSpPr>
        <p:spPr>
          <a:xfrm>
            <a:off x="2136775" y="1600200"/>
            <a:ext cx="8153400" cy="4495800"/>
          </a:xfrm>
        </p:spPr>
        <p:txBody>
          <a:bodyPr/>
          <a:lstStyle/>
          <a:p>
            <a:r>
              <a:rPr lang="en-US" altLang="en-US" smtClean="0"/>
              <a:t>The drivers are usually written by the device manufacturers. These programs can be updated time and again to improve the performance of the devices. </a:t>
            </a:r>
          </a:p>
          <a:p>
            <a:endParaRPr lang="en-US" altLang="en-US" smtClean="0"/>
          </a:p>
        </p:txBody>
      </p:sp>
    </p:spTree>
    <p:extLst>
      <p:ext uri="{BB962C8B-B14F-4D97-AF65-F5344CB8AC3E}">
        <p14:creationId xmlns:p14="http://schemas.microsoft.com/office/powerpoint/2010/main" val="3073219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Levels of programming languages</a:t>
            </a:r>
            <a:br>
              <a:rPr lang="en-US" altLang="en-US" smtClean="0"/>
            </a:br>
            <a:endParaRPr lang="en-US" altLang="en-US" smtClean="0"/>
          </a:p>
        </p:txBody>
      </p:sp>
      <p:sp>
        <p:nvSpPr>
          <p:cNvPr id="879619" name="Content Placeholder 2"/>
          <p:cNvSpPr>
            <a:spLocks noGrp="1"/>
          </p:cNvSpPr>
          <p:nvPr>
            <p:ph sz="quarter" idx="1"/>
          </p:nvPr>
        </p:nvSpPr>
        <p:spPr>
          <a:xfrm>
            <a:off x="1371600" y="1066800"/>
            <a:ext cx="9144000" cy="4495800"/>
          </a:xfrm>
        </p:spPr>
        <p:txBody>
          <a:bodyPr/>
          <a:lstStyle/>
          <a:p>
            <a:pPr marL="514350" indent="-514350">
              <a:buFont typeface="Calibri" panose="020F0502020204030204" pitchFamily="34" charset="0"/>
              <a:buAutoNum type="arabicPeriod"/>
            </a:pPr>
            <a:r>
              <a:rPr lang="en-US" altLang="en-US" dirty="0" smtClean="0"/>
              <a:t>The machine language. This is the lowest possible level of language in which it is possible to write a computer program. All other languages are said to be high-level or low-level according to how closely they can be said to resemble machine code.</a:t>
            </a:r>
          </a:p>
          <a:p>
            <a:pPr marL="514350" indent="-514350">
              <a:buFont typeface="Calibri" panose="020F0502020204030204" pitchFamily="34" charset="0"/>
              <a:buAutoNum type="arabicPeriod"/>
            </a:pPr>
            <a:r>
              <a:rPr lang="en-US" altLang="en-US" dirty="0" smtClean="0"/>
              <a:t>High level programming languages. These are Programming languages that enable programmers to write programs that are more or less independent of a particular type of computer are considered high-level because they are closer to human languages and further from machine languages. </a:t>
            </a:r>
          </a:p>
        </p:txBody>
      </p:sp>
    </p:spTree>
    <p:extLst>
      <p:ext uri="{BB962C8B-B14F-4D97-AF65-F5344CB8AC3E}">
        <p14:creationId xmlns:p14="http://schemas.microsoft.com/office/powerpoint/2010/main" val="34139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Low-level programming languages</a:t>
            </a:r>
            <a:br>
              <a:rPr lang="en-US" altLang="en-US" smtClean="0"/>
            </a:br>
            <a:endParaRPr lang="en-US" altLang="en-US" smtClean="0"/>
          </a:p>
        </p:txBody>
      </p:sp>
      <p:sp>
        <p:nvSpPr>
          <p:cNvPr id="880643" name="Content Placeholder 2"/>
          <p:cNvSpPr>
            <a:spLocks noGrp="1"/>
          </p:cNvSpPr>
          <p:nvPr>
            <p:ph sz="quarter" idx="1"/>
          </p:nvPr>
        </p:nvSpPr>
        <p:spPr>
          <a:xfrm>
            <a:off x="2136775" y="1600200"/>
            <a:ext cx="8153400" cy="4495800"/>
          </a:xfrm>
        </p:spPr>
        <p:txBody>
          <a:bodyPr/>
          <a:lstStyle/>
          <a:p>
            <a:r>
              <a:rPr lang="en-US" altLang="en-US" smtClean="0"/>
              <a:t>Low-level programming languages are machine oriented (or machine dependent). Thus each language is unique to the CPU on which it is implemented and is, therefore, not usable on a computer with a different CPU.</a:t>
            </a:r>
          </a:p>
          <a:p>
            <a:r>
              <a:rPr lang="en-US" altLang="en-US" smtClean="0"/>
              <a:t>Low-level languages have the advantage that they can be written to take advantage of any peculiarities in the architecture of the central processing unit (CPU) which is the ‘brain’ of any computer. </a:t>
            </a:r>
          </a:p>
        </p:txBody>
      </p:sp>
    </p:spTree>
    <p:extLst>
      <p:ext uri="{BB962C8B-B14F-4D97-AF65-F5344CB8AC3E}">
        <p14:creationId xmlns:p14="http://schemas.microsoft.com/office/powerpoint/2010/main" val="31513473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itle 1"/>
          <p:cNvSpPr>
            <a:spLocks noGrp="1"/>
          </p:cNvSpPr>
          <p:nvPr>
            <p:ph type="title"/>
          </p:nvPr>
        </p:nvSpPr>
        <p:spPr>
          <a:xfrm>
            <a:off x="2136775" y="0"/>
            <a:ext cx="8153400" cy="990600"/>
          </a:xfrm>
        </p:spPr>
        <p:txBody>
          <a:bodyPr/>
          <a:lstStyle/>
          <a:p>
            <a:endParaRPr lang="en-US" altLang="en-US" smtClean="0"/>
          </a:p>
        </p:txBody>
      </p:sp>
      <p:sp>
        <p:nvSpPr>
          <p:cNvPr id="3" name="Content Placeholder 2"/>
          <p:cNvSpPr>
            <a:spLocks noGrp="1"/>
          </p:cNvSpPr>
          <p:nvPr>
            <p:ph sz="quarter" idx="1"/>
          </p:nvPr>
        </p:nvSpPr>
        <p:spPr>
          <a:xfrm>
            <a:off x="2136775" y="1676400"/>
            <a:ext cx="8153400" cy="4724400"/>
          </a:xfrm>
        </p:spPr>
        <p:txBody>
          <a:bodyPr/>
          <a:lstStyle/>
          <a:p>
            <a:pPr>
              <a:defRPr/>
            </a:pPr>
            <a:r>
              <a:rPr lang="en-US" dirty="0" smtClean="0"/>
              <a:t>Writing a low level language is time consuming.</a:t>
            </a:r>
          </a:p>
          <a:p>
            <a:pPr>
              <a:defRPr/>
            </a:pPr>
            <a:r>
              <a:rPr lang="en-US" dirty="0" smtClean="0"/>
              <a:t>It is easy to make mistakes.</a:t>
            </a:r>
          </a:p>
          <a:p>
            <a:pPr marL="0" indent="0">
              <a:buNone/>
              <a:defRPr/>
            </a:pPr>
            <a:endParaRPr lang="en-US" dirty="0"/>
          </a:p>
        </p:txBody>
      </p:sp>
    </p:spTree>
    <p:extLst>
      <p:ext uri="{BB962C8B-B14F-4D97-AF65-F5344CB8AC3E}">
        <p14:creationId xmlns:p14="http://schemas.microsoft.com/office/powerpoint/2010/main" val="5436866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Title 1"/>
          <p:cNvSpPr>
            <a:spLocks noGrp="1"/>
          </p:cNvSpPr>
          <p:nvPr>
            <p:ph type="title"/>
          </p:nvPr>
        </p:nvSpPr>
        <p:spPr>
          <a:xfrm>
            <a:off x="2136775" y="228600"/>
            <a:ext cx="8153400" cy="990600"/>
          </a:xfrm>
        </p:spPr>
        <p:txBody>
          <a:bodyPr/>
          <a:lstStyle/>
          <a:p>
            <a:endParaRPr lang="en-US" altLang="en-US" smtClean="0"/>
          </a:p>
        </p:txBody>
      </p:sp>
      <p:sp>
        <p:nvSpPr>
          <p:cNvPr id="882691" name="Content Placeholder 2"/>
          <p:cNvSpPr>
            <a:spLocks noGrp="1"/>
          </p:cNvSpPr>
          <p:nvPr>
            <p:ph sz="quarter" idx="1"/>
          </p:nvPr>
        </p:nvSpPr>
        <p:spPr>
          <a:xfrm>
            <a:off x="2136775" y="1600200"/>
            <a:ext cx="8153400" cy="4495800"/>
          </a:xfrm>
        </p:spPr>
        <p:txBody>
          <a:bodyPr/>
          <a:lstStyle/>
          <a:p>
            <a:r>
              <a:rPr lang="en-US" altLang="en-US" smtClean="0"/>
              <a:t>There are two categories of low-level programming languages: Machine Language and Assembly Language.</a:t>
            </a:r>
          </a:p>
          <a:p>
            <a:endParaRPr lang="en-US" altLang="en-US" smtClean="0"/>
          </a:p>
        </p:txBody>
      </p:sp>
    </p:spTree>
    <p:extLst>
      <p:ext uri="{BB962C8B-B14F-4D97-AF65-F5344CB8AC3E}">
        <p14:creationId xmlns:p14="http://schemas.microsoft.com/office/powerpoint/2010/main" val="1828903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Machine language – First Generation Language (1GL)</a:t>
            </a:r>
            <a:br>
              <a:rPr lang="en-US" altLang="en-US" smtClean="0"/>
            </a:br>
            <a:endParaRPr lang="en-US" altLang="en-US" smtClean="0"/>
          </a:p>
        </p:txBody>
      </p:sp>
      <p:sp>
        <p:nvSpPr>
          <p:cNvPr id="883715" name="Content Placeholder 2"/>
          <p:cNvSpPr>
            <a:spLocks noGrp="1"/>
          </p:cNvSpPr>
          <p:nvPr>
            <p:ph sz="quarter" idx="1"/>
          </p:nvPr>
        </p:nvSpPr>
        <p:spPr>
          <a:xfrm>
            <a:off x="2136775" y="1600200"/>
            <a:ext cx="8153400" cy="4495800"/>
          </a:xfrm>
        </p:spPr>
        <p:txBody>
          <a:bodyPr/>
          <a:lstStyle/>
          <a:p>
            <a:r>
              <a:rPr lang="en-US" altLang="en-US" smtClean="0"/>
              <a:t>Machine language is the lowest possible level in which you can program a computer because It is in the machine’s own native machine code, consisting of strings of ones and zeroes and stored as binary numbers.</a:t>
            </a:r>
          </a:p>
          <a:p>
            <a:r>
              <a:rPr lang="en-US" altLang="en-US" smtClean="0"/>
              <a:t> The main problems with using machine code directly are that it is very easy to make a mistake, and very hard to find it once you realise the mistake has been made.</a:t>
            </a:r>
          </a:p>
          <a:p>
            <a:endParaRPr lang="en-US" altLang="en-US" smtClean="0"/>
          </a:p>
        </p:txBody>
      </p:sp>
    </p:spTree>
    <p:extLst>
      <p:ext uri="{BB962C8B-B14F-4D97-AF65-F5344CB8AC3E}">
        <p14:creationId xmlns:p14="http://schemas.microsoft.com/office/powerpoint/2010/main" val="11710644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Characteristics of 1GL</a:t>
            </a:r>
            <a:br>
              <a:rPr lang="en-US" altLang="en-US" smtClean="0"/>
            </a:br>
            <a:endParaRPr lang="en-US" altLang="en-US" smtClean="0"/>
          </a:p>
        </p:txBody>
      </p:sp>
      <p:sp>
        <p:nvSpPr>
          <p:cNvPr id="884739" name="Content Placeholder 2"/>
          <p:cNvSpPr>
            <a:spLocks noGrp="1"/>
          </p:cNvSpPr>
          <p:nvPr>
            <p:ph sz="quarter" idx="1"/>
          </p:nvPr>
        </p:nvSpPr>
        <p:spPr>
          <a:xfrm>
            <a:off x="1905000" y="1600200"/>
            <a:ext cx="8610600" cy="4495800"/>
          </a:xfrm>
        </p:spPr>
        <p:txBody>
          <a:bodyPr/>
          <a:lstStyle/>
          <a:p>
            <a:r>
              <a:rPr lang="en-US" altLang="en-US" dirty="0" smtClean="0"/>
              <a:t>Fastest to execute because it is already in the language that the computer can understand</a:t>
            </a:r>
          </a:p>
          <a:p>
            <a:r>
              <a:rPr lang="en-US" altLang="en-US" dirty="0" smtClean="0"/>
              <a:t>Difficult to decipher (requires the aid of a reference manual to decipher the meaning of each code)</a:t>
            </a:r>
          </a:p>
          <a:p>
            <a:r>
              <a:rPr lang="en-US" altLang="en-US" dirty="0" smtClean="0"/>
              <a:t>Easy to make mistakes in the sequence of 1s and 0s; replacing a 1 for a 0 can result in the wrong command/instruction being executed</a:t>
            </a:r>
          </a:p>
          <a:p>
            <a:r>
              <a:rPr lang="en-US" altLang="en-US" dirty="0" smtClean="0"/>
              <a:t>Time-consuming and tedious to write</a:t>
            </a:r>
          </a:p>
          <a:p>
            <a:r>
              <a:rPr lang="en-US" altLang="en-US" dirty="0" smtClean="0"/>
              <a:t>Machine dependent</a:t>
            </a:r>
          </a:p>
          <a:p>
            <a:endParaRPr lang="en-US" altLang="en-US" dirty="0" smtClean="0"/>
          </a:p>
        </p:txBody>
      </p:sp>
    </p:spTree>
    <p:extLst>
      <p:ext uri="{BB962C8B-B14F-4D97-AF65-F5344CB8AC3E}">
        <p14:creationId xmlns:p14="http://schemas.microsoft.com/office/powerpoint/2010/main" val="21646096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Programing becomes more difficult as the complexity of the program increases</a:t>
            </a:r>
          </a:p>
          <a:p>
            <a:endParaRPr lang="en-US" dirty="0"/>
          </a:p>
        </p:txBody>
      </p:sp>
    </p:spTree>
    <p:extLst>
      <p:ext uri="{BB962C8B-B14F-4D97-AF65-F5344CB8AC3E}">
        <p14:creationId xmlns:p14="http://schemas.microsoft.com/office/powerpoint/2010/main" val="5939593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Assembly language – Second Generation Language (2GL)</a:t>
            </a:r>
            <a:br>
              <a:rPr lang="en-US" altLang="en-US" smtClean="0"/>
            </a:br>
            <a:endParaRPr lang="en-US" altLang="en-US" smtClean="0"/>
          </a:p>
        </p:txBody>
      </p:sp>
      <p:sp>
        <p:nvSpPr>
          <p:cNvPr id="3" name="Content Placeholder 2"/>
          <p:cNvSpPr>
            <a:spLocks noGrp="1"/>
          </p:cNvSpPr>
          <p:nvPr>
            <p:ph sz="quarter" idx="1"/>
          </p:nvPr>
        </p:nvSpPr>
        <p:spPr>
          <a:xfrm>
            <a:off x="1831975" y="1600200"/>
            <a:ext cx="8458200" cy="4495800"/>
          </a:xfrm>
        </p:spPr>
        <p:txBody>
          <a:bodyPr/>
          <a:lstStyle/>
          <a:p>
            <a:pPr marL="0" indent="0">
              <a:buNone/>
              <a:defRPr/>
            </a:pPr>
            <a:r>
              <a:rPr lang="en-US" dirty="0" smtClean="0"/>
              <a:t>Assembly language is written using mnemonic codes (abbreviated English words, i.e. short codes) that suggest their meaning and are therefore easier to remember. These codes represent operations, addresses that relate to main memory, and storage registers of the computer. </a:t>
            </a:r>
          </a:p>
          <a:p>
            <a:pPr marL="0" indent="0">
              <a:buNone/>
              <a:defRPr/>
            </a:pPr>
            <a:r>
              <a:rPr lang="en-US" dirty="0" smtClean="0"/>
              <a:t>Assembly language, being machine dependent, is faster and more efficient in the use of hardware than high-level programming languages.</a:t>
            </a:r>
          </a:p>
          <a:p>
            <a:pPr>
              <a:defRPr/>
            </a:pPr>
            <a:endParaRPr lang="en-US" dirty="0"/>
          </a:p>
        </p:txBody>
      </p:sp>
    </p:spTree>
    <p:extLst>
      <p:ext uri="{BB962C8B-B14F-4D97-AF65-F5344CB8AC3E}">
        <p14:creationId xmlns:p14="http://schemas.microsoft.com/office/powerpoint/2010/main" val="40068286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Assembly languages are translated into machine language by language translators known as assemblers.</a:t>
            </a:r>
          </a:p>
          <a:p>
            <a:endParaRPr lang="en-US" dirty="0"/>
          </a:p>
        </p:txBody>
      </p:sp>
    </p:spTree>
    <p:extLst>
      <p:ext uri="{BB962C8B-B14F-4D97-AF65-F5344CB8AC3E}">
        <p14:creationId xmlns:p14="http://schemas.microsoft.com/office/powerpoint/2010/main" val="41748356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Characteristics of 2GL</a:t>
            </a:r>
            <a:br>
              <a:rPr lang="en-US" altLang="en-US" smtClean="0"/>
            </a:br>
            <a:endParaRPr lang="en-US" altLang="en-US" smtClean="0"/>
          </a:p>
        </p:txBody>
      </p:sp>
      <p:sp>
        <p:nvSpPr>
          <p:cNvPr id="886787" name="Content Placeholder 2"/>
          <p:cNvSpPr>
            <a:spLocks noGrp="1"/>
          </p:cNvSpPr>
          <p:nvPr>
            <p:ph sz="quarter" idx="1"/>
          </p:nvPr>
        </p:nvSpPr>
        <p:spPr>
          <a:xfrm>
            <a:off x="2136775" y="1600200"/>
            <a:ext cx="8153400" cy="4495800"/>
          </a:xfrm>
        </p:spPr>
        <p:txBody>
          <a:bodyPr/>
          <a:lstStyle/>
          <a:p>
            <a:r>
              <a:rPr lang="en-US" altLang="en-US" smtClean="0"/>
              <a:t>Easier to write than machine language</a:t>
            </a:r>
          </a:p>
          <a:p>
            <a:r>
              <a:rPr lang="en-US" altLang="en-US" smtClean="0"/>
              <a:t>As with machine language, assembly language is machine dependent</a:t>
            </a:r>
          </a:p>
          <a:p>
            <a:endParaRPr lang="en-US" altLang="en-US" smtClean="0"/>
          </a:p>
        </p:txBody>
      </p:sp>
    </p:spTree>
    <p:extLst>
      <p:ext uri="{BB962C8B-B14F-4D97-AF65-F5344CB8AC3E}">
        <p14:creationId xmlns:p14="http://schemas.microsoft.com/office/powerpoint/2010/main" val="733819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Title 1"/>
          <p:cNvSpPr>
            <a:spLocks noGrp="1"/>
          </p:cNvSpPr>
          <p:nvPr>
            <p:ph type="title"/>
          </p:nvPr>
        </p:nvSpPr>
        <p:spPr>
          <a:xfrm>
            <a:off x="1676401" y="228600"/>
            <a:ext cx="8613775" cy="990600"/>
          </a:xfrm>
        </p:spPr>
        <p:txBody>
          <a:bodyPr/>
          <a:lstStyle/>
          <a:p>
            <a:r>
              <a:rPr lang="en-US" altLang="en-US" smtClean="0"/>
              <a:t/>
            </a:r>
            <a:br>
              <a:rPr lang="en-US" altLang="en-US" smtClean="0"/>
            </a:br>
            <a:r>
              <a:rPr lang="en-US" altLang="en-US" smtClean="0"/>
              <a:t>The Operating system (OS) software</a:t>
            </a:r>
            <a:br>
              <a:rPr lang="en-US" altLang="en-US" smtClean="0"/>
            </a:br>
            <a:endParaRPr lang="en-US" altLang="en-US" smtClean="0"/>
          </a:p>
        </p:txBody>
      </p:sp>
      <p:sp>
        <p:nvSpPr>
          <p:cNvPr id="3" name="Content Placeholder 2"/>
          <p:cNvSpPr>
            <a:spLocks noGrp="1"/>
          </p:cNvSpPr>
          <p:nvPr>
            <p:ph sz="quarter" idx="1"/>
          </p:nvPr>
        </p:nvSpPr>
        <p:spPr>
          <a:xfrm>
            <a:off x="2136775" y="1981200"/>
            <a:ext cx="8153400" cy="5029200"/>
          </a:xfrm>
        </p:spPr>
        <p:txBody>
          <a:bodyPr/>
          <a:lstStyle/>
          <a:p>
            <a:pPr marL="0" indent="0">
              <a:buNone/>
              <a:defRPr/>
            </a:pPr>
            <a:r>
              <a:rPr lang="en-US" dirty="0" smtClean="0"/>
              <a:t>The Operating system software is a set of instructions that govern the working (operation) of a computer system by serving as a bridge between the computer hardware and the application software with which the computer user works.</a:t>
            </a:r>
          </a:p>
          <a:p>
            <a:pPr marL="0" indent="0">
              <a:buNone/>
              <a:defRPr/>
            </a:pPr>
            <a:r>
              <a:rPr lang="en-US" dirty="0" smtClean="0"/>
              <a:t>Examples of operating systems include:</a:t>
            </a:r>
          </a:p>
          <a:p>
            <a:pPr marL="0" indent="0">
              <a:buNone/>
              <a:defRPr/>
            </a:pPr>
            <a:r>
              <a:rPr lang="en-US" dirty="0"/>
              <a:t>Windows 7, Windows XP, Windows Vista, Windows 2000, Window 95, Windows  98, Mac OS, UNIX and </a:t>
            </a:r>
            <a:r>
              <a:rPr lang="en-US" dirty="0" smtClean="0"/>
              <a:t>DOS.</a:t>
            </a:r>
            <a:endParaRPr lang="en-US" dirty="0"/>
          </a:p>
          <a:p>
            <a:pPr marL="0" indent="0">
              <a:buNone/>
              <a:defRPr/>
            </a:pPr>
            <a:endParaRPr lang="en-US" dirty="0" smtClean="0"/>
          </a:p>
          <a:p>
            <a:pPr>
              <a:defRPr/>
            </a:pPr>
            <a:endParaRPr lang="en-US" dirty="0"/>
          </a:p>
        </p:txBody>
      </p:sp>
    </p:spTree>
    <p:extLst>
      <p:ext uri="{BB962C8B-B14F-4D97-AF65-F5344CB8AC3E}">
        <p14:creationId xmlns:p14="http://schemas.microsoft.com/office/powerpoint/2010/main" val="358777395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Title 1"/>
          <p:cNvSpPr>
            <a:spLocks noGrp="1"/>
          </p:cNvSpPr>
          <p:nvPr>
            <p:ph type="title"/>
          </p:nvPr>
        </p:nvSpPr>
        <p:spPr>
          <a:xfrm>
            <a:off x="2136775" y="228600"/>
            <a:ext cx="8153400" cy="990600"/>
          </a:xfrm>
        </p:spPr>
        <p:txBody>
          <a:bodyPr/>
          <a:lstStyle/>
          <a:p>
            <a:r>
              <a:rPr lang="en-US" altLang="en-US" smtClean="0"/>
              <a:t>High-level programming languages</a:t>
            </a:r>
          </a:p>
        </p:txBody>
      </p:sp>
      <p:sp>
        <p:nvSpPr>
          <p:cNvPr id="887811" name="Content Placeholder 2"/>
          <p:cNvSpPr>
            <a:spLocks noGrp="1"/>
          </p:cNvSpPr>
          <p:nvPr>
            <p:ph sz="quarter" idx="1"/>
          </p:nvPr>
        </p:nvSpPr>
        <p:spPr>
          <a:xfrm>
            <a:off x="2136775" y="1600200"/>
            <a:ext cx="8153400" cy="4495800"/>
          </a:xfrm>
        </p:spPr>
        <p:txBody>
          <a:bodyPr/>
          <a:lstStyle/>
          <a:p>
            <a:r>
              <a:rPr lang="en-US" altLang="en-US" smtClean="0"/>
              <a:t>A high level programming language is that which enables a programmer to write programs that are more or less independent of a particular type of computer, Such languages are considered high-level because they are closer to human languages and further from machine languages. </a:t>
            </a:r>
          </a:p>
        </p:txBody>
      </p:sp>
    </p:spTree>
    <p:extLst>
      <p:ext uri="{BB962C8B-B14F-4D97-AF65-F5344CB8AC3E}">
        <p14:creationId xmlns:p14="http://schemas.microsoft.com/office/powerpoint/2010/main" val="4235037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Title 1"/>
          <p:cNvSpPr>
            <a:spLocks noGrp="1"/>
          </p:cNvSpPr>
          <p:nvPr>
            <p:ph type="title"/>
          </p:nvPr>
        </p:nvSpPr>
        <p:spPr>
          <a:xfrm>
            <a:off x="2136775" y="228600"/>
            <a:ext cx="8153400" cy="990600"/>
          </a:xfrm>
        </p:spPr>
        <p:txBody>
          <a:bodyPr/>
          <a:lstStyle/>
          <a:p>
            <a:endParaRPr lang="en-US" altLang="en-US" smtClean="0"/>
          </a:p>
        </p:txBody>
      </p:sp>
      <p:sp>
        <p:nvSpPr>
          <p:cNvPr id="888835" name="Content Placeholder 2"/>
          <p:cNvSpPr>
            <a:spLocks noGrp="1"/>
          </p:cNvSpPr>
          <p:nvPr>
            <p:ph sz="quarter" idx="1"/>
          </p:nvPr>
        </p:nvSpPr>
        <p:spPr>
          <a:xfrm>
            <a:off x="1870075" y="1676400"/>
            <a:ext cx="8686800" cy="5029200"/>
          </a:xfrm>
        </p:spPr>
        <p:txBody>
          <a:bodyPr/>
          <a:lstStyle/>
          <a:p>
            <a:r>
              <a:rPr lang="en-US" altLang="en-US" smtClean="0"/>
              <a:t> High level languages use abstraction which  is the process by which data and programs are defined with a representation similar in form to its meaning (semantics), while hiding away the implementation details. </a:t>
            </a:r>
          </a:p>
        </p:txBody>
      </p:sp>
    </p:spTree>
    <p:extLst>
      <p:ext uri="{BB962C8B-B14F-4D97-AF65-F5344CB8AC3E}">
        <p14:creationId xmlns:p14="http://schemas.microsoft.com/office/powerpoint/2010/main" val="8383562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itle 1"/>
          <p:cNvSpPr>
            <a:spLocks noGrp="1"/>
          </p:cNvSpPr>
          <p:nvPr>
            <p:ph type="title"/>
          </p:nvPr>
        </p:nvSpPr>
        <p:spPr>
          <a:xfrm>
            <a:off x="2136775" y="228600"/>
            <a:ext cx="8153400" cy="990600"/>
          </a:xfrm>
        </p:spPr>
        <p:txBody>
          <a:bodyPr/>
          <a:lstStyle/>
          <a:p>
            <a:endParaRPr lang="en-US" altLang="en-US" smtClean="0"/>
          </a:p>
        </p:txBody>
      </p:sp>
      <p:sp>
        <p:nvSpPr>
          <p:cNvPr id="889859" name="Content Placeholder 2"/>
          <p:cNvSpPr>
            <a:spLocks noGrp="1"/>
          </p:cNvSpPr>
          <p:nvPr>
            <p:ph sz="quarter" idx="1"/>
          </p:nvPr>
        </p:nvSpPr>
        <p:spPr>
          <a:xfrm>
            <a:off x="2136775" y="1600200"/>
            <a:ext cx="8153400" cy="4495800"/>
          </a:xfrm>
        </p:spPr>
        <p:txBody>
          <a:bodyPr/>
          <a:lstStyle/>
          <a:p>
            <a:r>
              <a:rPr lang="en-US" altLang="en-US" smtClean="0"/>
              <a:t>Examples of high level languages include: Ada, Algol, BASIC, COBOL, C, C++, FORTRAN, LISP, Pascal, and Prolog. </a:t>
            </a:r>
          </a:p>
          <a:p>
            <a:r>
              <a:rPr lang="en-US" altLang="en-US" smtClean="0"/>
              <a:t>Programs written in a high-level language must be translated into machine language by a </a:t>
            </a:r>
            <a:r>
              <a:rPr lang="en-US" altLang="en-US" b="1" smtClean="0"/>
              <a:t>compiler</a:t>
            </a:r>
            <a:r>
              <a:rPr lang="en-US" altLang="en-US" smtClean="0"/>
              <a:t> or </a:t>
            </a:r>
            <a:r>
              <a:rPr lang="en-US" altLang="en-US" b="1" smtClean="0"/>
              <a:t>interpreter</a:t>
            </a:r>
            <a:r>
              <a:rPr lang="en-US" altLang="en-US" smtClean="0"/>
              <a:t>. </a:t>
            </a:r>
          </a:p>
          <a:p>
            <a:r>
              <a:rPr lang="en-US" altLang="en-US" smtClean="0"/>
              <a:t>i.e. There are two ways to run programs written in a high-level language. The most common is to compile the program; the other method is to pass the program through an interpreter.</a:t>
            </a:r>
          </a:p>
          <a:p>
            <a:endParaRPr lang="en-US" altLang="en-US" smtClean="0"/>
          </a:p>
          <a:p>
            <a:endParaRPr lang="en-US" altLang="en-US" smtClean="0"/>
          </a:p>
        </p:txBody>
      </p:sp>
    </p:spTree>
    <p:extLst>
      <p:ext uri="{BB962C8B-B14F-4D97-AF65-F5344CB8AC3E}">
        <p14:creationId xmlns:p14="http://schemas.microsoft.com/office/powerpoint/2010/main" val="2527752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Title 1"/>
          <p:cNvSpPr>
            <a:spLocks noGrp="1"/>
          </p:cNvSpPr>
          <p:nvPr>
            <p:ph type="title"/>
          </p:nvPr>
        </p:nvSpPr>
        <p:spPr>
          <a:xfrm>
            <a:off x="2136775" y="228600"/>
            <a:ext cx="8153400" cy="990600"/>
          </a:xfrm>
        </p:spPr>
        <p:txBody>
          <a:bodyPr/>
          <a:lstStyle/>
          <a:p>
            <a:r>
              <a:rPr lang="en-US" altLang="en-US" smtClean="0"/>
              <a:t>Compiler </a:t>
            </a:r>
          </a:p>
        </p:txBody>
      </p:sp>
      <p:sp>
        <p:nvSpPr>
          <p:cNvPr id="890883" name="Content Placeholder 2"/>
          <p:cNvSpPr>
            <a:spLocks noGrp="1"/>
          </p:cNvSpPr>
          <p:nvPr>
            <p:ph sz="quarter" idx="1"/>
          </p:nvPr>
        </p:nvSpPr>
        <p:spPr>
          <a:xfrm>
            <a:off x="2136775" y="1600200"/>
            <a:ext cx="8153400" cy="4495800"/>
          </a:xfrm>
        </p:spPr>
        <p:txBody>
          <a:bodyPr/>
          <a:lstStyle/>
          <a:p>
            <a:r>
              <a:rPr lang="en-US" altLang="en-US" smtClean="0"/>
              <a:t>A compiler is a program that translates a source code into object code. The compiler derives its name from the way it works, looking at the entire piece of source code and collecting and reorganizing the instructions (compiling or putting together).</a:t>
            </a:r>
          </a:p>
          <a:p>
            <a:r>
              <a:rPr lang="en-US" altLang="en-US" smtClean="0"/>
              <a:t>A source code is the Program instructions in their original form, as written (coded) by the programmer in a particular programming language. </a:t>
            </a:r>
          </a:p>
        </p:txBody>
      </p:sp>
    </p:spTree>
    <p:extLst>
      <p:ext uri="{BB962C8B-B14F-4D97-AF65-F5344CB8AC3E}">
        <p14:creationId xmlns:p14="http://schemas.microsoft.com/office/powerpoint/2010/main" val="30896878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Title 1"/>
          <p:cNvSpPr>
            <a:spLocks noGrp="1"/>
          </p:cNvSpPr>
          <p:nvPr>
            <p:ph type="title"/>
          </p:nvPr>
        </p:nvSpPr>
        <p:spPr>
          <a:xfrm>
            <a:off x="2136775" y="228600"/>
            <a:ext cx="8153400" cy="990600"/>
          </a:xfrm>
        </p:spPr>
        <p:txBody>
          <a:bodyPr/>
          <a:lstStyle/>
          <a:p>
            <a:endParaRPr lang="en-US" altLang="en-US" smtClean="0"/>
          </a:p>
        </p:txBody>
      </p:sp>
      <p:sp>
        <p:nvSpPr>
          <p:cNvPr id="891907" name="Content Placeholder 2"/>
          <p:cNvSpPr>
            <a:spLocks noGrp="1"/>
          </p:cNvSpPr>
          <p:nvPr>
            <p:ph sz="quarter" idx="1"/>
          </p:nvPr>
        </p:nvSpPr>
        <p:spPr>
          <a:xfrm>
            <a:off x="2136775" y="1600200"/>
            <a:ext cx="8153400" cy="4495800"/>
          </a:xfrm>
        </p:spPr>
        <p:txBody>
          <a:bodyPr/>
          <a:lstStyle/>
          <a:p>
            <a:r>
              <a:rPr lang="en-US" altLang="en-US" smtClean="0"/>
              <a:t>The </a:t>
            </a:r>
            <a:r>
              <a:rPr lang="en-US" altLang="en-US" b="1" smtClean="0"/>
              <a:t>object code </a:t>
            </a:r>
            <a:r>
              <a:rPr lang="en-US" altLang="en-US" smtClean="0"/>
              <a:t>is the code produced by a compiler from a source code. </a:t>
            </a:r>
          </a:p>
          <a:p>
            <a:r>
              <a:rPr lang="en-US" altLang="en-US" smtClean="0"/>
              <a:t>To get from source code to machine language, the programs must be transformed by a compiler. The compiler produces an intermediary form called object code. Object code is often the same as or similar to a computer's machine language.</a:t>
            </a:r>
          </a:p>
        </p:txBody>
      </p:sp>
    </p:spTree>
    <p:extLst>
      <p:ext uri="{BB962C8B-B14F-4D97-AF65-F5344CB8AC3E}">
        <p14:creationId xmlns:p14="http://schemas.microsoft.com/office/powerpoint/2010/main" val="25934298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Title 1"/>
          <p:cNvSpPr>
            <a:spLocks noGrp="1"/>
          </p:cNvSpPr>
          <p:nvPr>
            <p:ph type="title"/>
          </p:nvPr>
        </p:nvSpPr>
        <p:spPr>
          <a:xfrm>
            <a:off x="2136775" y="228600"/>
            <a:ext cx="8153400" cy="990600"/>
          </a:xfrm>
        </p:spPr>
        <p:txBody>
          <a:bodyPr/>
          <a:lstStyle/>
          <a:p>
            <a:r>
              <a:rPr lang="en-US" altLang="en-US" smtClean="0"/>
              <a:t>Interpreters </a:t>
            </a:r>
          </a:p>
        </p:txBody>
      </p:sp>
      <p:sp>
        <p:nvSpPr>
          <p:cNvPr id="892931" name="Content Placeholder 2"/>
          <p:cNvSpPr>
            <a:spLocks noGrp="1"/>
          </p:cNvSpPr>
          <p:nvPr>
            <p:ph sz="quarter" idx="1"/>
          </p:nvPr>
        </p:nvSpPr>
        <p:spPr>
          <a:xfrm>
            <a:off x="2136775" y="1600200"/>
            <a:ext cx="8153400" cy="4495800"/>
          </a:xfrm>
        </p:spPr>
        <p:txBody>
          <a:bodyPr/>
          <a:lstStyle/>
          <a:p>
            <a:r>
              <a:rPr lang="en-US" altLang="en-US" smtClean="0"/>
              <a:t>An interpreter is a program that executes instructions written in a high-level language. </a:t>
            </a:r>
          </a:p>
          <a:p>
            <a:r>
              <a:rPr lang="en-US" altLang="en-US" smtClean="0"/>
              <a:t>An interpreter translates high-level instructions into an intermediate form, which it then executes. In contrast, a compiler translates high-level instructions directly into machine language. </a:t>
            </a:r>
          </a:p>
        </p:txBody>
      </p:sp>
    </p:spTree>
    <p:extLst>
      <p:ext uri="{BB962C8B-B14F-4D97-AF65-F5344CB8AC3E}">
        <p14:creationId xmlns:p14="http://schemas.microsoft.com/office/powerpoint/2010/main" val="22218438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Title 1"/>
          <p:cNvSpPr>
            <a:spLocks noGrp="1"/>
          </p:cNvSpPr>
          <p:nvPr>
            <p:ph type="title"/>
          </p:nvPr>
        </p:nvSpPr>
        <p:spPr>
          <a:xfrm>
            <a:off x="2136775" y="228600"/>
            <a:ext cx="8153400" cy="990600"/>
          </a:xfrm>
        </p:spPr>
        <p:txBody>
          <a:bodyPr/>
          <a:lstStyle/>
          <a:p>
            <a:r>
              <a:rPr lang="en-US" altLang="en-US" smtClean="0"/>
              <a:t>Comparing Compilers and Interpreters</a:t>
            </a:r>
          </a:p>
        </p:txBody>
      </p:sp>
      <p:sp>
        <p:nvSpPr>
          <p:cNvPr id="893955" name="Content Placeholder 2"/>
          <p:cNvSpPr>
            <a:spLocks noGrp="1"/>
          </p:cNvSpPr>
          <p:nvPr>
            <p:ph sz="quarter" idx="1"/>
          </p:nvPr>
        </p:nvSpPr>
        <p:spPr>
          <a:xfrm>
            <a:off x="2136776" y="1600200"/>
            <a:ext cx="8378825" cy="4495800"/>
          </a:xfrm>
        </p:spPr>
        <p:txBody>
          <a:bodyPr/>
          <a:lstStyle/>
          <a:p>
            <a:r>
              <a:rPr lang="en-US" altLang="en-US" smtClean="0"/>
              <a:t>Compiled programs generally run faster than interpreted programs. The advantage of an interpreter, however, is that it does not need to go through the time consuming compilation stage during which machine instructions are generated. The interpreter, on the other hand, can immediately execute high-level programs. </a:t>
            </a:r>
          </a:p>
          <a:p>
            <a:r>
              <a:rPr lang="en-US" altLang="en-US" smtClean="0"/>
              <a:t>Both interpreters and compilers are available for most high-level languages. </a:t>
            </a:r>
          </a:p>
        </p:txBody>
      </p:sp>
    </p:spTree>
    <p:extLst>
      <p:ext uri="{BB962C8B-B14F-4D97-AF65-F5344CB8AC3E}">
        <p14:creationId xmlns:p14="http://schemas.microsoft.com/office/powerpoint/2010/main" val="26671340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Title 1"/>
          <p:cNvSpPr>
            <a:spLocks noGrp="1"/>
          </p:cNvSpPr>
          <p:nvPr>
            <p:ph type="title"/>
          </p:nvPr>
        </p:nvSpPr>
        <p:spPr>
          <a:xfrm>
            <a:off x="1676400" y="228600"/>
            <a:ext cx="8839200" cy="990600"/>
          </a:xfrm>
        </p:spPr>
        <p:txBody>
          <a:bodyPr/>
          <a:lstStyle/>
          <a:p>
            <a:r>
              <a:rPr lang="en-US" altLang="en-US" smtClean="0"/>
              <a:t/>
            </a:r>
            <a:br>
              <a:rPr lang="en-US" altLang="en-US" smtClean="0"/>
            </a:br>
            <a:r>
              <a:rPr lang="en-US" altLang="en-US" smtClean="0"/>
              <a:t>Characteristics of high-level languages</a:t>
            </a:r>
            <a:br>
              <a:rPr lang="en-US" altLang="en-US" smtClean="0"/>
            </a:br>
            <a:endParaRPr lang="en-US" altLang="en-US" smtClean="0"/>
          </a:p>
        </p:txBody>
      </p:sp>
      <p:sp>
        <p:nvSpPr>
          <p:cNvPr id="894979" name="Content Placeholder 2"/>
          <p:cNvSpPr>
            <a:spLocks noGrp="1"/>
          </p:cNvSpPr>
          <p:nvPr>
            <p:ph sz="quarter" idx="1"/>
          </p:nvPr>
        </p:nvSpPr>
        <p:spPr>
          <a:xfrm>
            <a:off x="1828800" y="1447800"/>
            <a:ext cx="8686800" cy="4648200"/>
          </a:xfrm>
        </p:spPr>
        <p:txBody>
          <a:bodyPr/>
          <a:lstStyle/>
          <a:p>
            <a:r>
              <a:rPr lang="en-US" altLang="en-US" dirty="0" smtClean="0"/>
              <a:t>They are machine independent hence portable</a:t>
            </a:r>
          </a:p>
          <a:p>
            <a:r>
              <a:rPr lang="en-US" altLang="en-US" dirty="0" smtClean="0"/>
              <a:t>They are user friendly and easy to learn</a:t>
            </a:r>
          </a:p>
          <a:p>
            <a:r>
              <a:rPr lang="en-US" altLang="en-US" dirty="0" smtClean="0"/>
              <a:t>High-level language programs are easy to debug</a:t>
            </a:r>
          </a:p>
          <a:p>
            <a:r>
              <a:rPr lang="en-US" altLang="en-US" dirty="0" smtClean="0"/>
              <a:t>They are more flexible hence they enhance the creativity of the programmer, increasing productivity</a:t>
            </a:r>
          </a:p>
          <a:p>
            <a:r>
              <a:rPr lang="en-US" altLang="en-US" dirty="0" smtClean="0"/>
              <a:t>They are executed much slower than low-level programming languages</a:t>
            </a:r>
          </a:p>
          <a:p>
            <a:r>
              <a:rPr lang="en-US" altLang="en-US" dirty="0" smtClean="0"/>
              <a:t>They have to be translated into machine code before execution</a:t>
            </a:r>
          </a:p>
          <a:p>
            <a:endParaRPr lang="en-US" altLang="en-US" dirty="0" smtClean="0"/>
          </a:p>
        </p:txBody>
      </p:sp>
    </p:spTree>
    <p:extLst>
      <p:ext uri="{BB962C8B-B14F-4D97-AF65-F5344CB8AC3E}">
        <p14:creationId xmlns:p14="http://schemas.microsoft.com/office/powerpoint/2010/main" val="31502489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One instruction translates into several machine code instructions</a:t>
            </a:r>
          </a:p>
          <a:p>
            <a:endParaRPr lang="en-US" dirty="0"/>
          </a:p>
        </p:txBody>
      </p:sp>
    </p:spTree>
    <p:extLst>
      <p:ext uri="{BB962C8B-B14F-4D97-AF65-F5344CB8AC3E}">
        <p14:creationId xmlns:p14="http://schemas.microsoft.com/office/powerpoint/2010/main" val="11022634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Title 1"/>
          <p:cNvSpPr>
            <a:spLocks noGrp="1"/>
          </p:cNvSpPr>
          <p:nvPr>
            <p:ph type="title"/>
          </p:nvPr>
        </p:nvSpPr>
        <p:spPr>
          <a:xfrm>
            <a:off x="2136775" y="228600"/>
            <a:ext cx="8153400" cy="990600"/>
          </a:xfrm>
        </p:spPr>
        <p:txBody>
          <a:bodyPr/>
          <a:lstStyle/>
          <a:p>
            <a:endParaRPr lang="en-US" altLang="en-US" smtClean="0"/>
          </a:p>
        </p:txBody>
      </p:sp>
      <p:sp>
        <p:nvSpPr>
          <p:cNvPr id="896003" name="Content Placeholder 2"/>
          <p:cNvSpPr>
            <a:spLocks noGrp="1"/>
          </p:cNvSpPr>
          <p:nvPr>
            <p:ph sz="quarter" idx="1"/>
          </p:nvPr>
        </p:nvSpPr>
        <p:spPr>
          <a:xfrm>
            <a:off x="1600200" y="1600200"/>
            <a:ext cx="8991600" cy="4495800"/>
          </a:xfrm>
        </p:spPr>
        <p:txBody>
          <a:bodyPr/>
          <a:lstStyle/>
          <a:p>
            <a:r>
              <a:rPr lang="en-US" altLang="en-US" dirty="0" smtClean="0"/>
              <a:t>High-level programming languages are problem oriented, therefore they enable the programmer concentrate on solving the problem.</a:t>
            </a:r>
          </a:p>
          <a:p>
            <a:r>
              <a:rPr lang="en-US" altLang="en-US" dirty="0" smtClean="0"/>
              <a:t>Since high-level languages reflect the logic and procedures used in a human algorithm, the programmer is able to concentrate on developing task algorithms rather than on how the computer will carry out the instructions. The words and grammar of high-level languages are English-like and this makes the programs more readable and easy to write.</a:t>
            </a:r>
          </a:p>
          <a:p>
            <a:endParaRPr lang="en-US" altLang="en-US" dirty="0" smtClean="0"/>
          </a:p>
        </p:txBody>
      </p:sp>
    </p:spTree>
    <p:extLst>
      <p:ext uri="{BB962C8B-B14F-4D97-AF65-F5344CB8AC3E}">
        <p14:creationId xmlns:p14="http://schemas.microsoft.com/office/powerpoint/2010/main" val="3724117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Title 1"/>
          <p:cNvSpPr>
            <a:spLocks noGrp="1"/>
          </p:cNvSpPr>
          <p:nvPr>
            <p:ph type="title"/>
          </p:nvPr>
        </p:nvSpPr>
        <p:spPr>
          <a:xfrm>
            <a:off x="2136775" y="228600"/>
            <a:ext cx="8153400" cy="990600"/>
          </a:xfrm>
        </p:spPr>
        <p:txBody>
          <a:bodyPr/>
          <a:lstStyle/>
          <a:p>
            <a:r>
              <a:rPr lang="en-US" altLang="en-US" smtClean="0"/>
              <a:t>General functions of the operating system</a:t>
            </a:r>
          </a:p>
        </p:txBody>
      </p:sp>
      <p:sp>
        <p:nvSpPr>
          <p:cNvPr id="788483" name="Content Placeholder 2"/>
          <p:cNvSpPr>
            <a:spLocks noGrp="1"/>
          </p:cNvSpPr>
          <p:nvPr>
            <p:ph sz="quarter" idx="1"/>
          </p:nvPr>
        </p:nvSpPr>
        <p:spPr>
          <a:xfrm>
            <a:off x="2136775" y="1600200"/>
            <a:ext cx="8153400" cy="4495800"/>
          </a:xfrm>
        </p:spPr>
        <p:txBody>
          <a:bodyPr/>
          <a:lstStyle/>
          <a:p>
            <a:r>
              <a:rPr lang="en-US" altLang="en-US" smtClean="0"/>
              <a:t>The OS provides an interface between the user and the computer.</a:t>
            </a:r>
          </a:p>
          <a:p>
            <a:r>
              <a:rPr lang="en-US" altLang="en-US" smtClean="0"/>
              <a:t>It manages the computer processor by managing the flow of information in the computer.</a:t>
            </a:r>
          </a:p>
          <a:p>
            <a:r>
              <a:rPr lang="en-US" altLang="en-US" smtClean="0"/>
              <a:t>It manages the computer hardware and software by directing information to the appropriate destinations.  For example if you send anything for printing it is the duty of the Operating System to direct that information to the right device.</a:t>
            </a:r>
          </a:p>
          <a:p>
            <a:endParaRPr lang="en-US" altLang="en-US" smtClean="0"/>
          </a:p>
        </p:txBody>
      </p:sp>
    </p:spTree>
    <p:extLst>
      <p:ext uri="{BB962C8B-B14F-4D97-AF65-F5344CB8AC3E}">
        <p14:creationId xmlns:p14="http://schemas.microsoft.com/office/powerpoint/2010/main" val="416246125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Title 1"/>
          <p:cNvSpPr>
            <a:spLocks noGrp="1"/>
          </p:cNvSpPr>
          <p:nvPr>
            <p:ph type="title"/>
          </p:nvPr>
        </p:nvSpPr>
        <p:spPr>
          <a:xfrm>
            <a:off x="2136775" y="228600"/>
            <a:ext cx="8153400" cy="990600"/>
          </a:xfrm>
        </p:spPr>
        <p:txBody>
          <a:bodyPr/>
          <a:lstStyle/>
          <a:p>
            <a:endParaRPr lang="en-US" altLang="en-US" smtClean="0"/>
          </a:p>
        </p:txBody>
      </p:sp>
      <p:sp>
        <p:nvSpPr>
          <p:cNvPr id="897027" name="Content Placeholder 2"/>
          <p:cNvSpPr>
            <a:spLocks noGrp="1"/>
          </p:cNvSpPr>
          <p:nvPr>
            <p:ph sz="quarter" idx="1"/>
          </p:nvPr>
        </p:nvSpPr>
        <p:spPr>
          <a:xfrm>
            <a:off x="1752601" y="1600200"/>
            <a:ext cx="8537575" cy="4724400"/>
          </a:xfrm>
        </p:spPr>
        <p:txBody>
          <a:bodyPr/>
          <a:lstStyle/>
          <a:p>
            <a:r>
              <a:rPr lang="en-US" altLang="en-US" dirty="0" smtClean="0"/>
              <a:t>A high-level language is governed by a strict syntax (set of grammatical rules). Since the syntaxes of high-level languages are </a:t>
            </a:r>
            <a:r>
              <a:rPr lang="en-US" altLang="en-US" dirty="0" err="1" smtClean="0"/>
              <a:t>standardised</a:t>
            </a:r>
            <a:r>
              <a:rPr lang="en-US" altLang="en-US" dirty="0" smtClean="0"/>
              <a:t>, the languages are portable (they can be used on different computer systems). Thus high-level languages are machine independent.</a:t>
            </a:r>
          </a:p>
          <a:p>
            <a:r>
              <a:rPr lang="en-US" altLang="en-US" dirty="0" smtClean="0"/>
              <a:t>high-level languages </a:t>
            </a:r>
            <a:r>
              <a:rPr lang="en-US" altLang="en-US" dirty="0" smtClean="0"/>
              <a:t>are easier to read, write, and </a:t>
            </a:r>
            <a:r>
              <a:rPr lang="en-US" altLang="en-US" dirty="0" smtClean="0"/>
              <a:t>maintain than low level language. </a:t>
            </a:r>
            <a:r>
              <a:rPr lang="en-US" altLang="en-US" dirty="0" smtClean="0"/>
              <a:t>They also permit faster development of large programs. </a:t>
            </a:r>
          </a:p>
        </p:txBody>
      </p:sp>
    </p:spTree>
    <p:extLst>
      <p:ext uri="{BB962C8B-B14F-4D97-AF65-F5344CB8AC3E}">
        <p14:creationId xmlns:p14="http://schemas.microsoft.com/office/powerpoint/2010/main" val="15899192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programs written in a high-level language must be translated into machine language by a compiler or interpreter.</a:t>
            </a:r>
          </a:p>
          <a:p>
            <a:endParaRPr lang="en-US" dirty="0"/>
          </a:p>
        </p:txBody>
      </p:sp>
    </p:spTree>
    <p:extLst>
      <p:ext uri="{BB962C8B-B14F-4D97-AF65-F5344CB8AC3E}">
        <p14:creationId xmlns:p14="http://schemas.microsoft.com/office/powerpoint/2010/main" val="27441516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Title 1"/>
          <p:cNvSpPr>
            <a:spLocks noGrp="1"/>
          </p:cNvSpPr>
          <p:nvPr>
            <p:ph type="title"/>
          </p:nvPr>
        </p:nvSpPr>
        <p:spPr>
          <a:xfrm>
            <a:off x="2136775" y="228600"/>
            <a:ext cx="8153400" cy="990600"/>
          </a:xfrm>
        </p:spPr>
        <p:txBody>
          <a:bodyPr/>
          <a:lstStyle/>
          <a:p>
            <a:r>
              <a:rPr lang="en-US" altLang="en-US" smtClean="0"/>
              <a:t>Advantages of High level languages</a:t>
            </a:r>
          </a:p>
        </p:txBody>
      </p:sp>
      <p:sp>
        <p:nvSpPr>
          <p:cNvPr id="898051" name="Content Placeholder 2"/>
          <p:cNvSpPr>
            <a:spLocks noGrp="1"/>
          </p:cNvSpPr>
          <p:nvPr>
            <p:ph sz="quarter" idx="1"/>
          </p:nvPr>
        </p:nvSpPr>
        <p:spPr>
          <a:xfrm>
            <a:off x="1828800" y="1447800"/>
            <a:ext cx="8686800" cy="4648200"/>
          </a:xfrm>
        </p:spPr>
        <p:txBody>
          <a:bodyPr/>
          <a:lstStyle/>
          <a:p>
            <a:r>
              <a:rPr lang="en-US" altLang="en-US" dirty="0" smtClean="0"/>
              <a:t>High level language is easily understood by programmers because it is closer to human language.</a:t>
            </a:r>
          </a:p>
          <a:p>
            <a:r>
              <a:rPr lang="en-US" altLang="en-US" dirty="0" smtClean="0"/>
              <a:t>High-level </a:t>
            </a:r>
            <a:r>
              <a:rPr lang="en-US" altLang="en-US" dirty="0" smtClean="0"/>
              <a:t>programming languages are problem oriented, therefore they enable the programmer concentrate on solving the problem.</a:t>
            </a:r>
          </a:p>
          <a:p>
            <a:r>
              <a:rPr lang="en-US" altLang="en-US" dirty="0" smtClean="0"/>
              <a:t>Since high-level languages reflect the logic and procedures used in a human algorithm, the programmer is able to concentrate on developing task </a:t>
            </a:r>
            <a:r>
              <a:rPr lang="en-US" altLang="en-US" dirty="0" smtClean="0"/>
              <a:t>algorithms. </a:t>
            </a:r>
            <a:endParaRPr lang="en-US" altLang="en-US" dirty="0" smtClean="0"/>
          </a:p>
        </p:txBody>
      </p:sp>
    </p:spTree>
    <p:extLst>
      <p:ext uri="{BB962C8B-B14F-4D97-AF65-F5344CB8AC3E}">
        <p14:creationId xmlns:p14="http://schemas.microsoft.com/office/powerpoint/2010/main" val="15546193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 words and grammar of high-level languages are English-like and this makes the programs more readable and easy to write.</a:t>
            </a:r>
          </a:p>
          <a:p>
            <a:endParaRPr lang="en-US" dirty="0"/>
          </a:p>
        </p:txBody>
      </p:sp>
    </p:spTree>
    <p:extLst>
      <p:ext uri="{BB962C8B-B14F-4D97-AF65-F5344CB8AC3E}">
        <p14:creationId xmlns:p14="http://schemas.microsoft.com/office/powerpoint/2010/main" val="19401592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Title 1"/>
          <p:cNvSpPr>
            <a:spLocks noGrp="1"/>
          </p:cNvSpPr>
          <p:nvPr>
            <p:ph type="title"/>
          </p:nvPr>
        </p:nvSpPr>
        <p:spPr>
          <a:xfrm>
            <a:off x="2136775" y="228600"/>
            <a:ext cx="8153400" cy="990600"/>
          </a:xfrm>
        </p:spPr>
        <p:txBody>
          <a:bodyPr/>
          <a:lstStyle/>
          <a:p>
            <a:endParaRPr lang="en-US" altLang="en-US" smtClean="0"/>
          </a:p>
        </p:txBody>
      </p:sp>
      <p:sp>
        <p:nvSpPr>
          <p:cNvPr id="899075" name="Content Placeholder 2"/>
          <p:cNvSpPr>
            <a:spLocks noGrp="1"/>
          </p:cNvSpPr>
          <p:nvPr>
            <p:ph sz="quarter" idx="1"/>
          </p:nvPr>
        </p:nvSpPr>
        <p:spPr>
          <a:xfrm>
            <a:off x="1752600" y="1371600"/>
            <a:ext cx="8686800" cy="4724400"/>
          </a:xfrm>
        </p:spPr>
        <p:txBody>
          <a:bodyPr/>
          <a:lstStyle/>
          <a:p>
            <a:r>
              <a:rPr lang="en-US" altLang="en-US" dirty="0" smtClean="0"/>
              <a:t>A </a:t>
            </a:r>
            <a:r>
              <a:rPr lang="en-US" altLang="en-US" dirty="0" smtClean="0"/>
              <a:t>high-level languages are machine independent Since </a:t>
            </a:r>
            <a:r>
              <a:rPr lang="en-US" altLang="en-US" dirty="0" smtClean="0"/>
              <a:t>the syntaxes of high-level languages are </a:t>
            </a:r>
            <a:r>
              <a:rPr lang="en-US" altLang="en-US" dirty="0" smtClean="0"/>
              <a:t>standardized so that they </a:t>
            </a:r>
            <a:r>
              <a:rPr lang="en-US" altLang="en-US" dirty="0" smtClean="0"/>
              <a:t>can be used on different computer </a:t>
            </a:r>
            <a:r>
              <a:rPr lang="en-US" altLang="en-US" dirty="0" smtClean="0"/>
              <a:t>systems. </a:t>
            </a:r>
          </a:p>
          <a:p>
            <a:r>
              <a:rPr lang="en-US" altLang="en-US" dirty="0" smtClean="0"/>
              <a:t>they </a:t>
            </a:r>
            <a:r>
              <a:rPr lang="en-US" altLang="en-US" dirty="0" smtClean="0"/>
              <a:t>are easier to read, write, and </a:t>
            </a:r>
            <a:r>
              <a:rPr lang="en-US" altLang="en-US" dirty="0" smtClean="0"/>
              <a:t>maintain.</a:t>
            </a:r>
          </a:p>
          <a:p>
            <a:r>
              <a:rPr lang="en-US" altLang="en-US" dirty="0" smtClean="0"/>
              <a:t>They </a:t>
            </a:r>
            <a:r>
              <a:rPr lang="en-US" altLang="en-US" dirty="0" smtClean="0"/>
              <a:t>also permit faster development of large programs. </a:t>
            </a:r>
          </a:p>
        </p:txBody>
      </p:sp>
    </p:spTree>
    <p:extLst>
      <p:ext uri="{BB962C8B-B14F-4D97-AF65-F5344CB8AC3E}">
        <p14:creationId xmlns:p14="http://schemas.microsoft.com/office/powerpoint/2010/main" val="22167275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Title 1"/>
          <p:cNvSpPr>
            <a:spLocks noGrp="1"/>
          </p:cNvSpPr>
          <p:nvPr>
            <p:ph type="title"/>
          </p:nvPr>
        </p:nvSpPr>
        <p:spPr>
          <a:xfrm>
            <a:off x="2136775" y="228600"/>
            <a:ext cx="8153400" cy="990600"/>
          </a:xfrm>
        </p:spPr>
        <p:txBody>
          <a:bodyPr/>
          <a:lstStyle/>
          <a:p>
            <a:endParaRPr lang="en-US" altLang="en-US" smtClean="0"/>
          </a:p>
        </p:txBody>
      </p:sp>
      <p:sp>
        <p:nvSpPr>
          <p:cNvPr id="900099" name="Content Placeholder 2"/>
          <p:cNvSpPr>
            <a:spLocks noGrp="1"/>
          </p:cNvSpPr>
          <p:nvPr>
            <p:ph sz="quarter" idx="1"/>
          </p:nvPr>
        </p:nvSpPr>
        <p:spPr>
          <a:xfrm>
            <a:off x="2136775" y="1600200"/>
            <a:ext cx="8153400" cy="4495800"/>
          </a:xfrm>
        </p:spPr>
        <p:txBody>
          <a:bodyPr/>
          <a:lstStyle/>
          <a:p>
            <a:r>
              <a:rPr lang="en-US" altLang="en-US" smtClean="0"/>
              <a:t>High-level languages have evolved over the years and can be grouped into five categories: </a:t>
            </a:r>
          </a:p>
          <a:p>
            <a:r>
              <a:rPr lang="en-US" altLang="en-US" smtClean="0"/>
              <a:t>Third Generation Languages (3GL),</a:t>
            </a:r>
          </a:p>
          <a:p>
            <a:r>
              <a:rPr lang="en-US" altLang="en-US" smtClean="0"/>
              <a:t> Fourth Generation Languages (4GL), </a:t>
            </a:r>
          </a:p>
          <a:p>
            <a:r>
              <a:rPr lang="en-US" altLang="en-US" smtClean="0"/>
              <a:t>Object Oriented Programming Languages (OOP),</a:t>
            </a:r>
          </a:p>
          <a:p>
            <a:r>
              <a:rPr lang="en-US" altLang="en-US" smtClean="0"/>
              <a:t>Fifth Generation Languages (5GL) and</a:t>
            </a:r>
          </a:p>
          <a:p>
            <a:r>
              <a:rPr lang="en-US" altLang="en-US" smtClean="0"/>
              <a:t> Scripting Languages.</a:t>
            </a:r>
          </a:p>
        </p:txBody>
      </p:sp>
    </p:spTree>
    <p:extLst>
      <p:ext uri="{BB962C8B-B14F-4D97-AF65-F5344CB8AC3E}">
        <p14:creationId xmlns:p14="http://schemas.microsoft.com/office/powerpoint/2010/main" val="41262387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Title 1"/>
          <p:cNvSpPr>
            <a:spLocks noGrp="1"/>
          </p:cNvSpPr>
          <p:nvPr>
            <p:ph type="title"/>
          </p:nvPr>
        </p:nvSpPr>
        <p:spPr>
          <a:xfrm>
            <a:off x="2136775" y="228600"/>
            <a:ext cx="8153400" cy="990600"/>
          </a:xfrm>
        </p:spPr>
        <p:txBody>
          <a:bodyPr/>
          <a:lstStyle/>
          <a:p>
            <a:r>
              <a:rPr lang="en-US" altLang="en-US" smtClean="0"/>
              <a:t>Third Generation Languages (3GL)</a:t>
            </a:r>
          </a:p>
        </p:txBody>
      </p:sp>
      <p:sp>
        <p:nvSpPr>
          <p:cNvPr id="901123" name="Content Placeholder 2"/>
          <p:cNvSpPr>
            <a:spLocks noGrp="1"/>
          </p:cNvSpPr>
          <p:nvPr>
            <p:ph sz="quarter" idx="1"/>
          </p:nvPr>
        </p:nvSpPr>
        <p:spPr>
          <a:xfrm>
            <a:off x="2136775" y="1600200"/>
            <a:ext cx="8153400" cy="4495800"/>
          </a:xfrm>
        </p:spPr>
        <p:txBody>
          <a:bodyPr/>
          <a:lstStyle/>
          <a:p>
            <a:r>
              <a:rPr lang="en-US" altLang="en-US" smtClean="0"/>
              <a:t>Third generation language(3GL) is a high level language designed to be easier for a human to understand, including things like named variables. </a:t>
            </a:r>
          </a:p>
          <a:p>
            <a:r>
              <a:rPr lang="en-US" altLang="en-US" smtClean="0"/>
              <a:t>English words are used to denote variables, programming structures and commands, and Structured Programming is supported by most 3GLs. Commonly known 3GLs are FORTRAN, BASIC, Pascal and the C-family (C, C+, C++, C#, Objective-C) of languages.</a:t>
            </a:r>
          </a:p>
        </p:txBody>
      </p:sp>
    </p:spTree>
    <p:extLst>
      <p:ext uri="{BB962C8B-B14F-4D97-AF65-F5344CB8AC3E}">
        <p14:creationId xmlns:p14="http://schemas.microsoft.com/office/powerpoint/2010/main" val="32826645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Characteristics of 3GL</a:t>
            </a:r>
            <a:br>
              <a:rPr lang="en-US" altLang="en-US" smtClean="0"/>
            </a:br>
            <a:endParaRPr lang="en-US" altLang="en-US" smtClean="0"/>
          </a:p>
        </p:txBody>
      </p:sp>
      <p:sp>
        <p:nvSpPr>
          <p:cNvPr id="902147" name="Content Placeholder 2"/>
          <p:cNvSpPr>
            <a:spLocks noGrp="1"/>
          </p:cNvSpPr>
          <p:nvPr>
            <p:ph sz="quarter" idx="1"/>
          </p:nvPr>
        </p:nvSpPr>
        <p:spPr>
          <a:xfrm>
            <a:off x="2136775" y="1600200"/>
            <a:ext cx="8153400" cy="4495800"/>
          </a:xfrm>
        </p:spPr>
        <p:txBody>
          <a:bodyPr/>
          <a:lstStyle/>
          <a:p>
            <a:r>
              <a:rPr lang="en-US" altLang="en-US" smtClean="0"/>
              <a:t>It uses English words and symbols, and is therefore even easier to write</a:t>
            </a:r>
          </a:p>
          <a:p>
            <a:r>
              <a:rPr lang="en-US" altLang="en-US" smtClean="0"/>
              <a:t>It is machine independent</a:t>
            </a:r>
          </a:p>
          <a:p>
            <a:endParaRPr lang="en-US" altLang="en-US" smtClean="0"/>
          </a:p>
        </p:txBody>
      </p:sp>
    </p:spTree>
    <p:extLst>
      <p:ext uri="{BB962C8B-B14F-4D97-AF65-F5344CB8AC3E}">
        <p14:creationId xmlns:p14="http://schemas.microsoft.com/office/powerpoint/2010/main" val="37667019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Title 1"/>
          <p:cNvSpPr>
            <a:spLocks noGrp="1"/>
          </p:cNvSpPr>
          <p:nvPr>
            <p:ph type="title"/>
          </p:nvPr>
        </p:nvSpPr>
        <p:spPr>
          <a:xfrm>
            <a:off x="2136775" y="228600"/>
            <a:ext cx="8153400" cy="990600"/>
          </a:xfrm>
        </p:spPr>
        <p:txBody>
          <a:bodyPr/>
          <a:lstStyle/>
          <a:p>
            <a:r>
              <a:rPr lang="en-US" altLang="en-US" smtClean="0"/>
              <a:t>Application software</a:t>
            </a:r>
          </a:p>
        </p:txBody>
      </p:sp>
      <p:sp>
        <p:nvSpPr>
          <p:cNvPr id="765955" name="Content Placeholder 2"/>
          <p:cNvSpPr>
            <a:spLocks noGrp="1"/>
          </p:cNvSpPr>
          <p:nvPr>
            <p:ph sz="quarter" idx="1"/>
          </p:nvPr>
        </p:nvSpPr>
        <p:spPr>
          <a:xfrm>
            <a:off x="2136775" y="1600200"/>
            <a:ext cx="8153400" cy="4495800"/>
          </a:xfrm>
        </p:spPr>
        <p:txBody>
          <a:bodyPr/>
          <a:lstStyle/>
          <a:p>
            <a:pPr marL="0" indent="0">
              <a:buNone/>
              <a:defRPr/>
            </a:pPr>
            <a:r>
              <a:rPr lang="en-US" dirty="0" smtClean="0"/>
              <a:t>Application software is software that allows end users to accomplish one or more specific tasks. </a:t>
            </a:r>
          </a:p>
          <a:p>
            <a:pPr marL="0" indent="0">
              <a:buNone/>
              <a:defRPr/>
            </a:pPr>
            <a:endParaRPr lang="en-US" dirty="0" smtClean="0"/>
          </a:p>
          <a:p>
            <a:pPr>
              <a:defRPr/>
            </a:pPr>
            <a:endParaRPr lang="en-US" dirty="0" smtClean="0"/>
          </a:p>
        </p:txBody>
      </p:sp>
    </p:spTree>
    <p:extLst>
      <p:ext uri="{BB962C8B-B14F-4D97-AF65-F5344CB8AC3E}">
        <p14:creationId xmlns:p14="http://schemas.microsoft.com/office/powerpoint/2010/main" val="32997562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Title 1"/>
          <p:cNvSpPr>
            <a:spLocks noGrp="1"/>
          </p:cNvSpPr>
          <p:nvPr>
            <p:ph type="title"/>
          </p:nvPr>
        </p:nvSpPr>
        <p:spPr>
          <a:xfrm>
            <a:off x="2136775" y="228600"/>
            <a:ext cx="8153400" cy="990600"/>
          </a:xfrm>
        </p:spPr>
        <p:txBody>
          <a:bodyPr/>
          <a:lstStyle/>
          <a:p>
            <a:endParaRPr lang="en-US" altLang="en-US" smtClean="0"/>
          </a:p>
        </p:txBody>
      </p:sp>
      <p:sp>
        <p:nvSpPr>
          <p:cNvPr id="904195" name="Content Placeholder 2"/>
          <p:cNvSpPr>
            <a:spLocks noGrp="1"/>
          </p:cNvSpPr>
          <p:nvPr>
            <p:ph sz="quarter" idx="1"/>
          </p:nvPr>
        </p:nvSpPr>
        <p:spPr>
          <a:xfrm>
            <a:off x="2136775" y="1600200"/>
            <a:ext cx="8153400" cy="4495800"/>
          </a:xfrm>
        </p:spPr>
        <p:txBody>
          <a:bodyPr/>
          <a:lstStyle/>
          <a:p>
            <a:r>
              <a:rPr lang="en-US" altLang="en-US" dirty="0" smtClean="0"/>
              <a:t>Typical </a:t>
            </a:r>
            <a:r>
              <a:rPr lang="en-US" altLang="en-US" dirty="0" smtClean="0"/>
              <a:t>application software </a:t>
            </a:r>
            <a:r>
              <a:rPr lang="en-US" altLang="en-US" dirty="0" smtClean="0"/>
              <a:t>include industrial automation software, business software, video games software packages, quantum chemistry and solid state physics software, telecommunications software (i.e., the Internet and everything that flows on it), database software, educational software, medical software, military software, molecular modelling software, image editing, spreadsheets, simulation software, word processing, decision-making software, etc.</a:t>
            </a:r>
          </a:p>
          <a:p>
            <a:endParaRPr lang="en-US" altLang="en-US" dirty="0" smtClean="0"/>
          </a:p>
        </p:txBody>
      </p:sp>
    </p:spTree>
    <p:extLst>
      <p:ext uri="{BB962C8B-B14F-4D97-AF65-F5344CB8AC3E}">
        <p14:creationId xmlns:p14="http://schemas.microsoft.com/office/powerpoint/2010/main" val="82450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Title 1"/>
          <p:cNvSpPr>
            <a:spLocks noGrp="1"/>
          </p:cNvSpPr>
          <p:nvPr>
            <p:ph type="title"/>
          </p:nvPr>
        </p:nvSpPr>
        <p:spPr>
          <a:xfrm>
            <a:off x="2136775" y="228600"/>
            <a:ext cx="8153400" cy="990600"/>
          </a:xfrm>
        </p:spPr>
        <p:txBody>
          <a:bodyPr/>
          <a:lstStyle/>
          <a:p>
            <a:endParaRPr lang="en-US" altLang="en-US" smtClean="0"/>
          </a:p>
        </p:txBody>
      </p:sp>
      <p:sp>
        <p:nvSpPr>
          <p:cNvPr id="789507" name="Content Placeholder 2"/>
          <p:cNvSpPr>
            <a:spLocks noGrp="1"/>
          </p:cNvSpPr>
          <p:nvPr>
            <p:ph sz="quarter" idx="1"/>
          </p:nvPr>
        </p:nvSpPr>
        <p:spPr>
          <a:xfrm>
            <a:off x="1554480" y="1828800"/>
            <a:ext cx="9067800" cy="4495800"/>
          </a:xfrm>
        </p:spPr>
        <p:txBody>
          <a:bodyPr/>
          <a:lstStyle/>
          <a:p>
            <a:r>
              <a:rPr lang="en-US" altLang="en-US" dirty="0" smtClean="0"/>
              <a:t>It does File management ; this includes keeping record of the saved files, their names, sizes, location etc. </a:t>
            </a:r>
          </a:p>
          <a:p>
            <a:r>
              <a:rPr lang="en-US" altLang="en-US" dirty="0" smtClean="0"/>
              <a:t>The OS manages the shutting down of the computer.</a:t>
            </a:r>
          </a:p>
          <a:p>
            <a:r>
              <a:rPr lang="en-US" altLang="en-US" dirty="0" smtClean="0"/>
              <a:t>It controls the running of other programs, i.e. loads and enables the other programs to operate. </a:t>
            </a:r>
          </a:p>
          <a:p>
            <a:endParaRPr lang="en-US" altLang="en-US" dirty="0" smtClean="0"/>
          </a:p>
          <a:p>
            <a:endParaRPr lang="en-US" altLang="en-US" dirty="0" smtClean="0"/>
          </a:p>
        </p:txBody>
      </p:sp>
    </p:spTree>
    <p:extLst>
      <p:ext uri="{BB962C8B-B14F-4D97-AF65-F5344CB8AC3E}">
        <p14:creationId xmlns:p14="http://schemas.microsoft.com/office/powerpoint/2010/main" val="242740117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057400" y="228601"/>
          <a:ext cx="8229600" cy="5868987"/>
        </p:xfrm>
        <a:graphic>
          <a:graphicData uri="http://schemas.openxmlformats.org/drawingml/2006/table">
            <a:tbl>
              <a:tblPr/>
              <a:tblGrid>
                <a:gridCol w="1511300"/>
                <a:gridCol w="6718300"/>
              </a:tblGrid>
              <a:tr h="550176">
                <a:tc>
                  <a:txBody>
                    <a:bodyPr/>
                    <a:lstStyle/>
                    <a:p>
                      <a:pPr marL="0" marR="0" lvl="0" indent="0" algn="l" defTabSz="914400" rtl="0" eaLnBrk="1" fontAlgn="base" latinLnBrk="0" hangingPunct="1">
                        <a:lnSpc>
                          <a:spcPts val="1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300"/>
                        </a:lnSpc>
                        <a:spcBef>
                          <a:spcPts val="75"/>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GB" sz="1400" b="1" i="0" u="none" strike="noStrike" cap="none" normalizeH="0" baseline="0" smtClean="0">
                          <a:ln>
                            <a:noFill/>
                          </a:ln>
                          <a:solidFill>
                            <a:srgbClr val="375F92"/>
                          </a:solidFill>
                          <a:effectLst/>
                          <a:latin typeface="Times New Roman" pitchFamily="18" charset="0"/>
                          <a:cs typeface="Times New Roman" pitchFamily="18" charset="0"/>
                        </a:rPr>
                        <a:t>Category</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300"/>
                        </a:lnSpc>
                        <a:spcBef>
                          <a:spcPts val="75"/>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GB" sz="1400" b="1" i="0" u="none" strike="noStrike" cap="none" normalizeH="0" baseline="0" smtClean="0">
                          <a:ln>
                            <a:noFill/>
                          </a:ln>
                          <a:solidFill>
                            <a:srgbClr val="375F92"/>
                          </a:solidFill>
                          <a:effectLst/>
                          <a:latin typeface="Times New Roman" pitchFamily="18" charset="0"/>
                          <a:cs typeface="Times New Roman" pitchFamily="18" charset="0"/>
                        </a:rPr>
                        <a:t>Application software</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6581">
                <a:tc>
                  <a:txBody>
                    <a:bodyPr/>
                    <a:lstStyle/>
                    <a:p>
                      <a:pPr marL="0" marR="0" lvl="0" indent="0" algn="l" defTabSz="914400" rtl="0" eaLnBrk="1" fontAlgn="base" latinLnBrk="0" hangingPunct="1">
                        <a:lnSpc>
                          <a:spcPts val="1300"/>
                        </a:lnSpc>
                        <a:spcBef>
                          <a:spcPts val="38"/>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Entertainment</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38"/>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Applications for games</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Example: Solitaire</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Applications for media, and DVD and CD burners</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Example: Rhapsody, Pandora, Roxio Toast</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173">
                <a:tc>
                  <a:txBody>
                    <a:bodyPr/>
                    <a:lstStyle/>
                    <a:p>
                      <a:pPr marL="65088" marR="0" lvl="0" indent="0" algn="l" defTabSz="914400" rtl="0" eaLnBrk="1" fontAlgn="base" latinLnBrk="0" hangingPunct="1">
                        <a:lnSpc>
                          <a:spcPts val="135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Business</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1">
                        <a:lnSpc>
                          <a:spcPts val="135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Applications for accounting, customer relationship management, database</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p>
                      <a:pPr marL="63500" marR="0" lvl="0" indent="0" algn="l"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management, spreadsheets, word processing and presentation software</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173">
                <a:tc>
                  <a:txBody>
                    <a:bodyPr/>
                    <a:lstStyle/>
                    <a:p>
                      <a:pPr marL="65088" marR="0" lvl="0" indent="0" algn="l"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Photo management</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1">
                        <a:lnSpc>
                          <a:spcPts val="135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Applications for photo organising, photo editing and photo sharing</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p>
                      <a:pPr marL="63500" marR="0" lvl="0" indent="0" algn="l"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Example: Adobe Photoshop</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98">
                <a:tc>
                  <a:txBody>
                    <a:bodyPr/>
                    <a:lstStyle/>
                    <a:p>
                      <a:pPr marL="65088" marR="0" lvl="0" indent="0" algn="l" defTabSz="914400" rtl="0" eaLnBrk="1" fontAlgn="base" latinLnBrk="0" hangingPunct="1">
                        <a:lnSpc>
                          <a:spcPts val="1338"/>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Collaborative</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1">
                        <a:lnSpc>
                          <a:spcPts val="1338"/>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Applications for blogging, instant messaging and e-mail communication</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p>
                      <a:pPr marL="63500" marR="0" lvl="0" indent="0" algn="l"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Example: Microsoft Outlook, Windows Live Messenger, AIM</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3589">
                <a:tc>
                  <a:txBody>
                    <a:bodyPr/>
                    <a:lstStyle/>
                    <a:p>
                      <a:pPr marL="65088" marR="0" lvl="0" indent="0" algn="l"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Graphically Oriented</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1">
                        <a:lnSpc>
                          <a:spcPts val="1338"/>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Applications used to design graphics, such as desktop publishing software</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p>
                      <a:pPr marL="63500" marR="0" lvl="0" indent="0" algn="l"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software</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1393">
                <a:tc>
                  <a:txBody>
                    <a:bodyPr/>
                    <a:lstStyle/>
                    <a:p>
                      <a:pPr marL="65088" marR="0" lvl="0" indent="0" algn="l" defTabSz="914400" rtl="0" eaLnBrk="1" fontAlgn="base" latinLnBrk="0" hangingPunct="1">
                        <a:lnSpc>
                          <a:spcPts val="1338"/>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Educational</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Content access software has the content and/or features adapted for use by educators and students. For example, it may deliver evaluations (tests), track progress through material, or include collaborative capabilities.</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49404">
                <a:tc>
                  <a:txBody>
                    <a:bodyPr/>
                    <a:lstStyle/>
                    <a:p>
                      <a:pPr marL="65088" marR="0" lvl="0" indent="0" algn="l" defTabSz="914400" rtl="0" eaLnBrk="1" fontAlgn="base" latinLnBrk="0" hangingPunct="1">
                        <a:lnSpc>
                          <a:spcPts val="1338"/>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Content access</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1">
                        <a:lnSpc>
                          <a:spcPts val="1338"/>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Used primarily to access content without editing, but may include software that allows for content editing. Such software addresses the needs of individuals and groups to consume digital entertainment and published digital content. (Examples include media players, Web browsers, help browsers, and games.)</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p>
                      <a:pPr marL="63500" marR="0" lvl="0" indent="0" algn="l"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2057400" y="5127626"/>
          <a:ext cx="8229600" cy="1700213"/>
        </p:xfrm>
        <a:graphic>
          <a:graphicData uri="http://schemas.openxmlformats.org/drawingml/2006/table">
            <a:tbl>
              <a:tblPr/>
              <a:tblGrid>
                <a:gridCol w="1511300"/>
                <a:gridCol w="6718300"/>
              </a:tblGrid>
              <a:tr h="21031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1">
                        <a:lnSpc>
                          <a:spcPts val="1338"/>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89901">
                <a:tc>
                  <a:txBody>
                    <a:bodyPr/>
                    <a:lstStyle/>
                    <a:p>
                      <a:pPr marL="65088" marR="0" lvl="0" indent="0" algn="l" defTabSz="914400" rtl="0" eaLnBrk="1" fontAlgn="base" latinLnBrk="0" hangingPunct="1">
                        <a:lnSpc>
                          <a:spcPts val="1338"/>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Industry</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1">
                        <a:lnSpc>
                          <a:spcPct val="115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Production and manufacturing, computer numerical control (CNC), computer-aided design (CAD), and computer-aided manufacturing (CAM), building information modelling,  computer-aided engineering (CAE), geotechnical engineering, electronic design automation (EDA), electronic circuit simulators, film production, screenwriting, robotics</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05258" name="Rectangle 2"/>
          <p:cNvSpPr>
            <a:spLocks noChangeArrowheads="1"/>
          </p:cNvSpPr>
          <p:nvPr/>
        </p:nvSpPr>
        <p:spPr bwMode="auto">
          <a:xfrm>
            <a:off x="3170239" y="30570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93303410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Title 1"/>
          <p:cNvSpPr>
            <a:spLocks noGrp="1"/>
          </p:cNvSpPr>
          <p:nvPr>
            <p:ph type="title"/>
          </p:nvPr>
        </p:nvSpPr>
        <p:spPr>
          <a:xfrm>
            <a:off x="2136775" y="228600"/>
            <a:ext cx="8153400" cy="990600"/>
          </a:xfrm>
        </p:spPr>
        <p:txBody>
          <a:bodyPr/>
          <a:lstStyle/>
          <a:p>
            <a:endParaRPr lang="en-US" altLang="en-US" smtClean="0"/>
          </a:p>
        </p:txBody>
      </p:sp>
      <p:sp>
        <p:nvSpPr>
          <p:cNvPr id="906243" name="Content Placeholder 2"/>
          <p:cNvSpPr>
            <a:spLocks noGrp="1"/>
          </p:cNvSpPr>
          <p:nvPr>
            <p:ph sz="quarter" idx="1"/>
          </p:nvPr>
        </p:nvSpPr>
        <p:spPr>
          <a:xfrm>
            <a:off x="2136775" y="1600200"/>
            <a:ext cx="8153400" cy="4495800"/>
          </a:xfrm>
        </p:spPr>
        <p:txBody>
          <a:bodyPr/>
          <a:lstStyle/>
          <a:p>
            <a:r>
              <a:rPr lang="en-US" altLang="en-US" smtClean="0"/>
              <a:t>Application software can also be categorised as follows: general-purpose, specialised, integrated, customized, and custom-written software packages.</a:t>
            </a:r>
          </a:p>
        </p:txBody>
      </p:sp>
    </p:spTree>
    <p:extLst>
      <p:ext uri="{BB962C8B-B14F-4D97-AF65-F5344CB8AC3E}">
        <p14:creationId xmlns:p14="http://schemas.microsoft.com/office/powerpoint/2010/main" val="24032884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General-purpose software</a:t>
            </a:r>
            <a:br>
              <a:rPr lang="en-US" altLang="en-US" smtClean="0"/>
            </a:br>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This is software that is not written for any specific business or </a:t>
            </a:r>
            <a:r>
              <a:rPr lang="en-US" dirty="0" err="1" smtClean="0"/>
              <a:t>organisation</a:t>
            </a:r>
            <a:r>
              <a:rPr lang="en-US" dirty="0" smtClean="0"/>
              <a:t> but which can be used or adapted to suit a wide selection of users’ specific needs. For example, a teacher can use a spreadsheet package to prepare a student end of term grades report, and a word processor to write letters to parents, but the same packages could be used in business to perform different tasks such as accounting or memo writing.</a:t>
            </a:r>
          </a:p>
          <a:p>
            <a:pPr>
              <a:defRPr/>
            </a:pPr>
            <a:endParaRPr lang="en-US" dirty="0" smtClean="0"/>
          </a:p>
          <a:p>
            <a:pPr>
              <a:defRPr/>
            </a:pPr>
            <a:endParaRPr lang="en-US" dirty="0"/>
          </a:p>
        </p:txBody>
      </p:sp>
    </p:spTree>
    <p:extLst>
      <p:ext uri="{BB962C8B-B14F-4D97-AF65-F5344CB8AC3E}">
        <p14:creationId xmlns:p14="http://schemas.microsoft.com/office/powerpoint/2010/main" val="78836639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Specialised software</a:t>
            </a:r>
            <a:br>
              <a:rPr lang="en-US" altLang="en-US" smtClean="0"/>
            </a:br>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err="1" smtClean="0"/>
              <a:t>Specialised</a:t>
            </a:r>
            <a:r>
              <a:rPr lang="en-US" dirty="0" smtClean="0"/>
              <a:t> software is written for a specific task rather than for a broad application area. These programs provide facilities specifically for the purpose for which they were designed. For example, a payroll program will usually only be able to deal with all aspects of a company’s payroll only, it cannot be used for other purposes such as word processing, or drawing. Other examples of </a:t>
            </a:r>
            <a:r>
              <a:rPr lang="en-US" dirty="0" err="1" smtClean="0"/>
              <a:t>specialised</a:t>
            </a:r>
            <a:r>
              <a:rPr lang="en-US" dirty="0" smtClean="0"/>
              <a:t> software are expert systems, accounting programs and theatre or airline booking programs.</a:t>
            </a:r>
          </a:p>
          <a:p>
            <a:pPr>
              <a:defRPr/>
            </a:pPr>
            <a:endParaRPr lang="en-US" dirty="0"/>
          </a:p>
        </p:txBody>
      </p:sp>
    </p:spTree>
    <p:extLst>
      <p:ext uri="{BB962C8B-B14F-4D97-AF65-F5344CB8AC3E}">
        <p14:creationId xmlns:p14="http://schemas.microsoft.com/office/powerpoint/2010/main" val="28055923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Integrated software</a:t>
            </a:r>
            <a:br>
              <a:rPr lang="en-US" altLang="en-US" smtClean="0"/>
            </a:br>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An integrated software package is a single application which combines the most commonly used functions and commands or interface of many productivity software </a:t>
            </a:r>
            <a:r>
              <a:rPr lang="en-US" dirty="0" smtClean="0"/>
              <a:t>programs</a:t>
            </a:r>
            <a:r>
              <a:rPr lang="en-US" dirty="0"/>
              <a:t> </a:t>
            </a:r>
            <a:r>
              <a:rPr lang="en-US" dirty="0" smtClean="0"/>
              <a:t>such as </a:t>
            </a:r>
            <a:r>
              <a:rPr lang="en-US" dirty="0" smtClean="0"/>
              <a:t>word processor, spreadsheet, database, communication and graphics presentation packages. </a:t>
            </a:r>
            <a:r>
              <a:rPr lang="en-US" dirty="0" smtClean="0"/>
              <a:t>For example, most word processors such as Microsoft office has the capability of mailing, creating web pages, drawing, charting, and others in addition to word processing.</a:t>
            </a:r>
          </a:p>
          <a:p>
            <a:pPr>
              <a:defRPr/>
            </a:pPr>
            <a:endParaRPr lang="en-US" dirty="0" smtClean="0"/>
          </a:p>
          <a:p>
            <a:pPr>
              <a:defRPr/>
            </a:pPr>
            <a:endParaRPr lang="en-US" dirty="0"/>
          </a:p>
        </p:txBody>
      </p:sp>
    </p:spTree>
    <p:extLst>
      <p:ext uri="{BB962C8B-B14F-4D97-AF65-F5344CB8AC3E}">
        <p14:creationId xmlns:p14="http://schemas.microsoft.com/office/powerpoint/2010/main" val="33156769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Title 1"/>
          <p:cNvSpPr>
            <a:spLocks noGrp="1"/>
          </p:cNvSpPr>
          <p:nvPr>
            <p:ph type="title"/>
          </p:nvPr>
        </p:nvSpPr>
        <p:spPr>
          <a:xfrm>
            <a:off x="2136775" y="228600"/>
            <a:ext cx="8153400" cy="990600"/>
          </a:xfrm>
        </p:spPr>
        <p:txBody>
          <a:bodyPr/>
          <a:lstStyle/>
          <a:p>
            <a:r>
              <a:rPr lang="en-US" altLang="en-US" dirty="0" smtClean="0"/>
              <a:t/>
            </a:r>
            <a:br>
              <a:rPr lang="en-US" altLang="en-US" dirty="0" smtClean="0"/>
            </a:br>
            <a:r>
              <a:rPr lang="en-US" altLang="en-US" dirty="0" smtClean="0"/>
              <a:t>Software suites</a:t>
            </a:r>
            <a:br>
              <a:rPr lang="en-US" altLang="en-US" dirty="0" smtClean="0"/>
            </a:br>
            <a:endParaRPr lang="en-US" altLang="en-US" dirty="0"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A software suite, also known as application suite or productivity suite, is a software  package that has several applications that work well </a:t>
            </a:r>
            <a:r>
              <a:rPr lang="en-US" dirty="0" smtClean="0"/>
              <a:t>together</a:t>
            </a:r>
            <a:r>
              <a:rPr lang="en-US" dirty="0"/>
              <a:t> </a:t>
            </a:r>
            <a:r>
              <a:rPr lang="en-US" dirty="0" smtClean="0"/>
              <a:t>because they have </a:t>
            </a:r>
            <a:r>
              <a:rPr lang="en-US" dirty="0" smtClean="0"/>
              <a:t>related functions, features and user interfaces, </a:t>
            </a:r>
            <a:r>
              <a:rPr lang="en-US" dirty="0" smtClean="0"/>
              <a:t>and are </a:t>
            </a:r>
            <a:r>
              <a:rPr lang="en-US" dirty="0" smtClean="0"/>
              <a:t>able to interact with each </a:t>
            </a:r>
            <a:r>
              <a:rPr lang="en-US" dirty="0" smtClean="0"/>
              <a:t>other. </a:t>
            </a:r>
            <a:endParaRPr lang="en-US" dirty="0" smtClean="0"/>
          </a:p>
          <a:p>
            <a:pPr>
              <a:defRPr/>
            </a:pPr>
            <a:endParaRPr lang="en-US" dirty="0"/>
          </a:p>
        </p:txBody>
      </p:sp>
    </p:spTree>
    <p:extLst>
      <p:ext uri="{BB962C8B-B14F-4D97-AF65-F5344CB8AC3E}">
        <p14:creationId xmlns:p14="http://schemas.microsoft.com/office/powerpoint/2010/main" val="313600852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Title 1"/>
          <p:cNvSpPr>
            <a:spLocks noGrp="1"/>
          </p:cNvSpPr>
          <p:nvPr>
            <p:ph type="title"/>
          </p:nvPr>
        </p:nvSpPr>
        <p:spPr>
          <a:xfrm>
            <a:off x="2136775" y="228600"/>
            <a:ext cx="8153400" cy="990600"/>
          </a:xfrm>
        </p:spPr>
        <p:txBody>
          <a:bodyPr/>
          <a:lstStyle/>
          <a:p>
            <a:endParaRPr lang="en-US" altLang="en-US" smtClean="0"/>
          </a:p>
        </p:txBody>
      </p:sp>
      <p:sp>
        <p:nvSpPr>
          <p:cNvPr id="911363" name="Content Placeholder 2"/>
          <p:cNvSpPr>
            <a:spLocks noGrp="1"/>
          </p:cNvSpPr>
          <p:nvPr>
            <p:ph sz="quarter" idx="1"/>
          </p:nvPr>
        </p:nvSpPr>
        <p:spPr>
          <a:xfrm>
            <a:off x="2136775" y="1600200"/>
            <a:ext cx="8153400" cy="4495800"/>
          </a:xfrm>
        </p:spPr>
        <p:txBody>
          <a:bodyPr/>
          <a:lstStyle/>
          <a:p>
            <a:r>
              <a:rPr lang="en-US" altLang="en-US" smtClean="0"/>
              <a:t>Business applications often come in suites, e.g. Microsoft Office, OpenOffice.org, and iWork, which bundle together a word processor application, a spreadsheet application, presentation graphics, database and e-mail applications, etc.</a:t>
            </a:r>
          </a:p>
          <a:p>
            <a:endParaRPr lang="en-US" altLang="en-US" smtClean="0"/>
          </a:p>
        </p:txBody>
      </p:sp>
    </p:spTree>
    <p:extLst>
      <p:ext uri="{BB962C8B-B14F-4D97-AF65-F5344CB8AC3E}">
        <p14:creationId xmlns:p14="http://schemas.microsoft.com/office/powerpoint/2010/main" val="149359375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Title 1"/>
          <p:cNvSpPr>
            <a:spLocks noGrp="1"/>
          </p:cNvSpPr>
          <p:nvPr>
            <p:ph type="title"/>
          </p:nvPr>
        </p:nvSpPr>
        <p:spPr>
          <a:xfrm>
            <a:off x="1600200" y="228600"/>
            <a:ext cx="8915400" cy="990600"/>
          </a:xfrm>
        </p:spPr>
        <p:txBody>
          <a:bodyPr/>
          <a:lstStyle/>
          <a:p>
            <a:r>
              <a:rPr lang="en-US" altLang="en-US" dirty="0" smtClean="0"/>
              <a:t/>
            </a:r>
            <a:br>
              <a:rPr lang="en-US" altLang="en-US" dirty="0" smtClean="0"/>
            </a:br>
            <a:r>
              <a:rPr lang="en-US" altLang="en-US" dirty="0" smtClean="0"/>
              <a:t>Advantages of integrated  software and software suites</a:t>
            </a:r>
            <a:br>
              <a:rPr lang="en-US" altLang="en-US" dirty="0" smtClean="0"/>
            </a:br>
            <a:endParaRPr lang="en-US" altLang="en-US" dirty="0" smtClean="0"/>
          </a:p>
        </p:txBody>
      </p:sp>
      <p:sp>
        <p:nvSpPr>
          <p:cNvPr id="3" name="Content Placeholder 2"/>
          <p:cNvSpPr>
            <a:spLocks noGrp="1"/>
          </p:cNvSpPr>
          <p:nvPr>
            <p:ph sz="quarter" idx="1"/>
          </p:nvPr>
        </p:nvSpPr>
        <p:spPr>
          <a:xfrm>
            <a:off x="1524000" y="1676400"/>
            <a:ext cx="8991600" cy="4495800"/>
          </a:xfrm>
        </p:spPr>
        <p:txBody>
          <a:bodyPr/>
          <a:lstStyle/>
          <a:p>
            <a:pPr marL="0" indent="0">
              <a:buNone/>
              <a:defRPr/>
            </a:pPr>
            <a:r>
              <a:rPr lang="en-US" dirty="0" smtClean="0"/>
              <a:t>i</a:t>
            </a:r>
            <a:r>
              <a:rPr lang="en-US" dirty="0" smtClean="0"/>
              <a:t>)It is easy to transfer data from one component of the application to </a:t>
            </a:r>
            <a:r>
              <a:rPr lang="en-US" dirty="0" smtClean="0"/>
              <a:t>another.</a:t>
            </a:r>
          </a:p>
          <a:p>
            <a:pPr marL="0" indent="0">
              <a:buNone/>
              <a:defRPr/>
            </a:pPr>
            <a:r>
              <a:rPr lang="en-US" dirty="0" smtClean="0"/>
              <a:t>ii</a:t>
            </a:r>
            <a:r>
              <a:rPr lang="en-US" dirty="0" smtClean="0"/>
              <a:t>)  An integrated software takes up less disk space than individual packages.</a:t>
            </a:r>
          </a:p>
          <a:p>
            <a:pPr marL="0" indent="0">
              <a:buNone/>
              <a:defRPr/>
            </a:pPr>
            <a:r>
              <a:rPr lang="en-US" dirty="0" smtClean="0"/>
              <a:t>iii) </a:t>
            </a:r>
            <a:r>
              <a:rPr lang="en-US" dirty="0" smtClean="0"/>
              <a:t>The user </a:t>
            </a:r>
            <a:r>
              <a:rPr lang="en-US" dirty="0" smtClean="0"/>
              <a:t>can move much faster from one application to the next</a:t>
            </a:r>
            <a:r>
              <a:rPr lang="en-US" dirty="0" smtClean="0"/>
              <a:t>.</a:t>
            </a:r>
          </a:p>
          <a:p>
            <a:pPr marL="0" indent="0">
              <a:buNone/>
              <a:defRPr/>
            </a:pPr>
            <a:r>
              <a:rPr lang="en-US" dirty="0"/>
              <a:t>iv) It is usually easier to learn how to use the applications in a software suite because the user interface for choosing commands is similar for all applications.</a:t>
            </a:r>
          </a:p>
          <a:p>
            <a:pPr marL="0" indent="0">
              <a:buNone/>
              <a:defRPr/>
            </a:pPr>
            <a:endParaRPr lang="en-US" dirty="0" smtClean="0"/>
          </a:p>
          <a:p>
            <a:pPr marL="0" indent="0">
              <a:buNone/>
              <a:defRPr/>
            </a:pPr>
            <a:endParaRPr lang="en-US" dirty="0" smtClean="0"/>
          </a:p>
          <a:p>
            <a:pPr>
              <a:defRPr/>
            </a:pPr>
            <a:endParaRPr lang="en-US" dirty="0"/>
          </a:p>
        </p:txBody>
      </p:sp>
    </p:spTree>
    <p:extLst>
      <p:ext uri="{BB962C8B-B14F-4D97-AF65-F5344CB8AC3E}">
        <p14:creationId xmlns:p14="http://schemas.microsoft.com/office/powerpoint/2010/main" val="17257808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Title 1"/>
          <p:cNvSpPr>
            <a:spLocks noGrp="1"/>
          </p:cNvSpPr>
          <p:nvPr>
            <p:ph type="title"/>
          </p:nvPr>
        </p:nvSpPr>
        <p:spPr>
          <a:xfrm>
            <a:off x="2136775" y="228600"/>
            <a:ext cx="8153400" cy="990600"/>
          </a:xfrm>
        </p:spPr>
        <p:txBody>
          <a:bodyPr/>
          <a:lstStyle/>
          <a:p>
            <a:endParaRPr lang="en-US" altLang="en-US" smtClean="0"/>
          </a:p>
        </p:txBody>
      </p:sp>
      <p:sp>
        <p:nvSpPr>
          <p:cNvPr id="3" name="Content Placeholder 2"/>
          <p:cNvSpPr>
            <a:spLocks noGrp="1"/>
          </p:cNvSpPr>
          <p:nvPr>
            <p:ph sz="quarter" idx="1"/>
          </p:nvPr>
        </p:nvSpPr>
        <p:spPr>
          <a:xfrm>
            <a:off x="2136775" y="1524000"/>
            <a:ext cx="8153400" cy="5334000"/>
          </a:xfrm>
        </p:spPr>
        <p:txBody>
          <a:bodyPr/>
          <a:lstStyle/>
          <a:p>
            <a:pPr marL="0" indent="0">
              <a:buNone/>
              <a:defRPr/>
            </a:pPr>
            <a:r>
              <a:rPr lang="en-US" dirty="0" smtClean="0"/>
              <a:t>v</a:t>
            </a:r>
            <a:r>
              <a:rPr lang="en-US" dirty="0" smtClean="0"/>
              <a:t>)  A software suite tends to be more powerful and versatile than individual applications.</a:t>
            </a:r>
          </a:p>
          <a:p>
            <a:pPr marL="0" indent="0">
              <a:buNone/>
              <a:defRPr/>
            </a:pPr>
            <a:r>
              <a:rPr lang="en-US" dirty="0" smtClean="0"/>
              <a:t>vi) A software suite is less likely to crash and contains fewer errors (bugs), since it has been widely tried and tested.</a:t>
            </a:r>
          </a:p>
          <a:p>
            <a:pPr marL="0" indent="0">
              <a:buNone/>
              <a:defRPr/>
            </a:pPr>
            <a:r>
              <a:rPr lang="en-US" dirty="0" smtClean="0"/>
              <a:t>vii) The producers of software suites often offer after-sales services (e.g. online help facilities); users can also get support from user groups and magazines.</a:t>
            </a:r>
          </a:p>
          <a:p>
            <a:pPr>
              <a:defRPr/>
            </a:pPr>
            <a:endParaRPr lang="en-US" dirty="0"/>
          </a:p>
        </p:txBody>
      </p:sp>
    </p:spTree>
    <p:extLst>
      <p:ext uri="{BB962C8B-B14F-4D97-AF65-F5344CB8AC3E}">
        <p14:creationId xmlns:p14="http://schemas.microsoft.com/office/powerpoint/2010/main" val="408188281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Title 1"/>
          <p:cNvSpPr>
            <a:spLocks noGrp="1"/>
          </p:cNvSpPr>
          <p:nvPr>
            <p:ph type="title"/>
          </p:nvPr>
        </p:nvSpPr>
        <p:spPr>
          <a:xfrm>
            <a:off x="2136775" y="228600"/>
            <a:ext cx="8153400" cy="990600"/>
          </a:xfrm>
        </p:spPr>
        <p:txBody>
          <a:bodyPr/>
          <a:lstStyle/>
          <a:p>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viii) Software suites are usually cheaper to buy than purchasing the packages individually.</a:t>
            </a:r>
          </a:p>
          <a:p>
            <a:pPr>
              <a:defRPr/>
            </a:pPr>
            <a:endParaRPr lang="en-US" dirty="0"/>
          </a:p>
        </p:txBody>
      </p:sp>
    </p:spTree>
    <p:extLst>
      <p:ext uri="{BB962C8B-B14F-4D97-AF65-F5344CB8AC3E}">
        <p14:creationId xmlns:p14="http://schemas.microsoft.com/office/powerpoint/2010/main" val="293197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It does Memory management. This involves </a:t>
            </a:r>
            <a:r>
              <a:rPr lang="en-US" dirty="0" err="1" smtClean="0"/>
              <a:t>organising</a:t>
            </a:r>
            <a:r>
              <a:rPr lang="en-US" dirty="0" smtClean="0"/>
              <a:t> the use of the computer’s main memory into locations (blocks) where it constantly assigns memory locations to the data and program instructions.</a:t>
            </a:r>
          </a:p>
          <a:p>
            <a:endParaRPr lang="en-US" dirty="0"/>
          </a:p>
        </p:txBody>
      </p:sp>
    </p:spTree>
    <p:extLst>
      <p:ext uri="{BB962C8B-B14F-4D97-AF65-F5344CB8AC3E}">
        <p14:creationId xmlns:p14="http://schemas.microsoft.com/office/powerpoint/2010/main" val="254259888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Title 1"/>
          <p:cNvSpPr>
            <a:spLocks noGrp="1"/>
          </p:cNvSpPr>
          <p:nvPr>
            <p:ph type="title"/>
          </p:nvPr>
        </p:nvSpPr>
        <p:spPr>
          <a:xfrm>
            <a:off x="2136775" y="228600"/>
            <a:ext cx="8153400" cy="990600"/>
          </a:xfrm>
        </p:spPr>
        <p:txBody>
          <a:bodyPr/>
          <a:lstStyle/>
          <a:p>
            <a:r>
              <a:rPr lang="en-US" altLang="en-US" smtClean="0"/>
              <a:t>Disadvantages</a:t>
            </a:r>
          </a:p>
        </p:txBody>
      </p:sp>
      <p:sp>
        <p:nvSpPr>
          <p:cNvPr id="915459" name="Content Placeholder 2"/>
          <p:cNvSpPr>
            <a:spLocks noGrp="1"/>
          </p:cNvSpPr>
          <p:nvPr>
            <p:ph sz="quarter" idx="1"/>
          </p:nvPr>
        </p:nvSpPr>
        <p:spPr>
          <a:xfrm>
            <a:off x="2136775" y="1600200"/>
            <a:ext cx="8153400" cy="4495800"/>
          </a:xfrm>
        </p:spPr>
        <p:txBody>
          <a:bodyPr/>
          <a:lstStyle/>
          <a:p>
            <a:r>
              <a:rPr lang="en-US" altLang="en-US" smtClean="0"/>
              <a:t> Not all the features of a single application are included. </a:t>
            </a:r>
          </a:p>
          <a:p>
            <a:r>
              <a:rPr lang="en-US" altLang="en-US" smtClean="0"/>
              <a:t>Some integrated packages do not contain all the applications that may be required to complete a task.</a:t>
            </a:r>
          </a:p>
          <a:p>
            <a:endParaRPr lang="en-US" altLang="en-US" smtClean="0"/>
          </a:p>
        </p:txBody>
      </p:sp>
    </p:spTree>
    <p:extLst>
      <p:ext uri="{BB962C8B-B14F-4D97-AF65-F5344CB8AC3E}">
        <p14:creationId xmlns:p14="http://schemas.microsoft.com/office/powerpoint/2010/main" val="409348157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Title 1"/>
          <p:cNvSpPr>
            <a:spLocks noGrp="1"/>
          </p:cNvSpPr>
          <p:nvPr>
            <p:ph type="title"/>
          </p:nvPr>
        </p:nvSpPr>
        <p:spPr>
          <a:xfrm>
            <a:off x="1600201" y="228600"/>
            <a:ext cx="8689975" cy="990600"/>
          </a:xfrm>
        </p:spPr>
        <p:txBody>
          <a:bodyPr/>
          <a:lstStyle/>
          <a:p>
            <a:r>
              <a:rPr lang="en-US" altLang="en-US" dirty="0" smtClean="0"/>
              <a:t/>
            </a:r>
            <a:br>
              <a:rPr lang="en-US" altLang="en-US" dirty="0" smtClean="0"/>
            </a:br>
            <a:r>
              <a:rPr lang="en-US" altLang="en-US" dirty="0" smtClean="0"/>
              <a:t>Categorization of software according to </a:t>
            </a:r>
            <a:r>
              <a:rPr lang="en-US" altLang="en-US" dirty="0" smtClean="0"/>
              <a:t>acquisition/procurement</a:t>
            </a:r>
            <a:r>
              <a:rPr lang="en-US" altLang="en-US" dirty="0" smtClean="0"/>
              <a:t/>
            </a:r>
            <a:br>
              <a:rPr lang="en-US" altLang="en-US" dirty="0" smtClean="0"/>
            </a:br>
            <a:endParaRPr lang="en-US" altLang="en-US" dirty="0" smtClean="0"/>
          </a:p>
        </p:txBody>
      </p:sp>
      <p:sp>
        <p:nvSpPr>
          <p:cNvPr id="3" name="Content Placeholder 2"/>
          <p:cNvSpPr>
            <a:spLocks noGrp="1"/>
          </p:cNvSpPr>
          <p:nvPr>
            <p:ph sz="quarter" idx="1"/>
          </p:nvPr>
        </p:nvSpPr>
        <p:spPr>
          <a:xfrm>
            <a:off x="1752601" y="1600200"/>
            <a:ext cx="8537575" cy="4495800"/>
          </a:xfrm>
        </p:spPr>
        <p:txBody>
          <a:bodyPr/>
          <a:lstStyle/>
          <a:p>
            <a:pPr marL="0" indent="0">
              <a:buNone/>
              <a:defRPr/>
            </a:pPr>
            <a:r>
              <a:rPr lang="en-US" b="1" dirty="0" smtClean="0"/>
              <a:t>1) Off-the-shelf </a:t>
            </a:r>
            <a:r>
              <a:rPr lang="en-US" b="1" dirty="0" smtClean="0"/>
              <a:t>software (OTS) or standard software</a:t>
            </a:r>
          </a:p>
          <a:p>
            <a:pPr marL="0" indent="0">
              <a:buNone/>
              <a:defRPr/>
            </a:pPr>
            <a:r>
              <a:rPr lang="en-US" dirty="0" smtClean="0"/>
              <a:t>OTS are </a:t>
            </a:r>
            <a:r>
              <a:rPr lang="en-US" dirty="0" smtClean="0"/>
              <a:t>commercial software packages that are already-made and available for sale, lease, or license </a:t>
            </a:r>
            <a:r>
              <a:rPr lang="en-US" dirty="0" smtClean="0"/>
              <a:t>to users and </a:t>
            </a:r>
            <a:r>
              <a:rPr lang="en-US" dirty="0" smtClean="0"/>
              <a:t>copyrighted, designed to meet the needs of a wide variety of users. </a:t>
            </a:r>
          </a:p>
          <a:p>
            <a:pPr>
              <a:defRPr/>
            </a:pPr>
            <a:endParaRPr lang="en-US" dirty="0" smtClean="0"/>
          </a:p>
          <a:p>
            <a:pPr>
              <a:defRPr/>
            </a:pPr>
            <a:endParaRPr lang="en-US" dirty="0"/>
          </a:p>
        </p:txBody>
      </p:sp>
    </p:spTree>
    <p:extLst>
      <p:ext uri="{BB962C8B-B14F-4D97-AF65-F5344CB8AC3E}">
        <p14:creationId xmlns:p14="http://schemas.microsoft.com/office/powerpoint/2010/main" val="46291311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Title 1"/>
          <p:cNvSpPr>
            <a:spLocks noGrp="1"/>
          </p:cNvSpPr>
          <p:nvPr>
            <p:ph type="title"/>
          </p:nvPr>
        </p:nvSpPr>
        <p:spPr>
          <a:xfrm>
            <a:off x="2136775" y="228600"/>
            <a:ext cx="8153400" cy="990600"/>
          </a:xfrm>
        </p:spPr>
        <p:txBody>
          <a:bodyPr/>
          <a:lstStyle/>
          <a:p>
            <a:endParaRPr lang="en-US" altLang="en-US" smtClean="0"/>
          </a:p>
        </p:txBody>
      </p:sp>
      <p:sp>
        <p:nvSpPr>
          <p:cNvPr id="917507" name="Content Placeholder 2"/>
          <p:cNvSpPr>
            <a:spLocks noGrp="1"/>
          </p:cNvSpPr>
          <p:nvPr>
            <p:ph sz="quarter" idx="1"/>
          </p:nvPr>
        </p:nvSpPr>
        <p:spPr>
          <a:xfrm>
            <a:off x="2136775" y="1600200"/>
            <a:ext cx="8153400" cy="4495800"/>
          </a:xfrm>
        </p:spPr>
        <p:txBody>
          <a:bodyPr/>
          <a:lstStyle/>
          <a:p>
            <a:r>
              <a:rPr lang="en-US" altLang="en-US" smtClean="0"/>
              <a:t>Most software developing companies such as Microsoft Corporation design, package and make available their software package for purchase on the software market for Users to make a choice to buy the software if they think it meets their needs.</a:t>
            </a:r>
          </a:p>
          <a:p>
            <a:endParaRPr lang="en-US" altLang="en-US" smtClean="0"/>
          </a:p>
        </p:txBody>
      </p:sp>
    </p:spTree>
    <p:extLst>
      <p:ext uri="{BB962C8B-B14F-4D97-AF65-F5344CB8AC3E}">
        <p14:creationId xmlns:p14="http://schemas.microsoft.com/office/powerpoint/2010/main" val="28724208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Title 1"/>
          <p:cNvSpPr>
            <a:spLocks noGrp="1"/>
          </p:cNvSpPr>
          <p:nvPr>
            <p:ph type="title"/>
          </p:nvPr>
        </p:nvSpPr>
        <p:spPr>
          <a:xfrm>
            <a:off x="2136775" y="228600"/>
            <a:ext cx="8153400" cy="990600"/>
          </a:xfrm>
        </p:spPr>
        <p:txBody>
          <a:bodyPr/>
          <a:lstStyle/>
          <a:p>
            <a:r>
              <a:rPr lang="en-US" altLang="en-US" smtClean="0"/>
              <a:t>Examples of off-shelf software packages</a:t>
            </a:r>
          </a:p>
        </p:txBody>
      </p:sp>
      <p:sp>
        <p:nvSpPr>
          <p:cNvPr id="918531" name="Content Placeholder 2"/>
          <p:cNvSpPr>
            <a:spLocks noGrp="1"/>
          </p:cNvSpPr>
          <p:nvPr>
            <p:ph sz="quarter" idx="1"/>
          </p:nvPr>
        </p:nvSpPr>
        <p:spPr>
          <a:xfrm>
            <a:off x="2136775" y="1600200"/>
            <a:ext cx="8153400" cy="4495800"/>
          </a:xfrm>
        </p:spPr>
        <p:txBody>
          <a:bodyPr/>
          <a:lstStyle/>
          <a:p>
            <a:r>
              <a:rPr lang="en-US" altLang="en-US" smtClean="0"/>
              <a:t>MS office suite</a:t>
            </a:r>
          </a:p>
          <a:p>
            <a:r>
              <a:rPr lang="en-US" altLang="en-US" smtClean="0"/>
              <a:t>Computer games packages</a:t>
            </a:r>
          </a:p>
          <a:p>
            <a:r>
              <a:rPr lang="en-US" altLang="en-US" smtClean="0"/>
              <a:t>Education software packages</a:t>
            </a:r>
          </a:p>
          <a:p>
            <a:r>
              <a:rPr lang="en-US" altLang="en-US" smtClean="0"/>
              <a:t>Etc.</a:t>
            </a:r>
          </a:p>
        </p:txBody>
      </p:sp>
    </p:spTree>
    <p:extLst>
      <p:ext uri="{BB962C8B-B14F-4D97-AF65-F5344CB8AC3E}">
        <p14:creationId xmlns:p14="http://schemas.microsoft.com/office/powerpoint/2010/main" val="90101354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Title 1"/>
          <p:cNvSpPr>
            <a:spLocks noGrp="1"/>
          </p:cNvSpPr>
          <p:nvPr>
            <p:ph type="title"/>
          </p:nvPr>
        </p:nvSpPr>
        <p:spPr>
          <a:xfrm>
            <a:off x="1676401" y="228600"/>
            <a:ext cx="8613775" cy="990600"/>
          </a:xfrm>
        </p:spPr>
        <p:txBody>
          <a:bodyPr/>
          <a:lstStyle/>
          <a:p>
            <a:r>
              <a:rPr lang="en-US" altLang="en-US" smtClean="0"/>
              <a:t/>
            </a:r>
            <a:br>
              <a:rPr lang="en-US" altLang="en-US" smtClean="0"/>
            </a:br>
            <a:r>
              <a:rPr lang="en-US" altLang="en-US" smtClean="0"/>
              <a:t>Advantages of off-the-shelf software</a:t>
            </a:r>
            <a:br>
              <a:rPr lang="en-US" altLang="en-US" smtClean="0"/>
            </a:br>
            <a:endParaRPr lang="en-US" altLang="en-US" smtClean="0"/>
          </a:p>
        </p:txBody>
      </p:sp>
      <p:sp>
        <p:nvSpPr>
          <p:cNvPr id="3" name="Content Placeholder 2"/>
          <p:cNvSpPr>
            <a:spLocks noGrp="1"/>
          </p:cNvSpPr>
          <p:nvPr>
            <p:ph sz="quarter" idx="1"/>
          </p:nvPr>
        </p:nvSpPr>
        <p:spPr>
          <a:xfrm>
            <a:off x="1793875" y="1524000"/>
            <a:ext cx="8839200" cy="4495800"/>
          </a:xfrm>
        </p:spPr>
        <p:txBody>
          <a:bodyPr/>
          <a:lstStyle/>
          <a:p>
            <a:pPr marL="0" indent="0">
              <a:buNone/>
              <a:defRPr/>
            </a:pPr>
            <a:r>
              <a:rPr lang="en-US" dirty="0" smtClean="0"/>
              <a:t>i</a:t>
            </a:r>
            <a:r>
              <a:rPr lang="en-US" dirty="0" smtClean="0"/>
              <a:t>)Off-the-shelf software </a:t>
            </a:r>
            <a:r>
              <a:rPr lang="en-US" dirty="0" smtClean="0"/>
              <a:t>are </a:t>
            </a:r>
            <a:r>
              <a:rPr lang="en-US" dirty="0" smtClean="0"/>
              <a:t>relatively cheap. </a:t>
            </a:r>
            <a:r>
              <a:rPr lang="en-US" dirty="0" smtClean="0"/>
              <a:t>The cost of development can be spread over a large number of users.</a:t>
            </a:r>
          </a:p>
          <a:p>
            <a:pPr marL="0" indent="0">
              <a:buNone/>
              <a:defRPr/>
            </a:pPr>
            <a:r>
              <a:rPr lang="en-US" dirty="0" smtClean="0"/>
              <a:t>ii) Off-the-shelf software offers a wide range of capabilities, performs several functions. </a:t>
            </a:r>
          </a:p>
          <a:p>
            <a:pPr marL="0" indent="0">
              <a:buNone/>
              <a:defRPr/>
            </a:pPr>
            <a:r>
              <a:rPr lang="en-US" dirty="0" smtClean="0"/>
              <a:t>iii)They are Easily </a:t>
            </a:r>
            <a:r>
              <a:rPr lang="en-US" dirty="0" smtClean="0"/>
              <a:t>available from most computer vendors</a:t>
            </a:r>
          </a:p>
          <a:p>
            <a:pPr marL="0" indent="0">
              <a:buNone/>
              <a:defRPr/>
            </a:pPr>
            <a:r>
              <a:rPr lang="en-US" dirty="0" smtClean="0"/>
              <a:t>iv) </a:t>
            </a:r>
            <a:r>
              <a:rPr lang="en-US" dirty="0" smtClean="0"/>
              <a:t>This software is </a:t>
            </a:r>
            <a:r>
              <a:rPr lang="en-US" dirty="0" smtClean="0"/>
              <a:t>thoroughly tested so there are no serious problems or bugs.</a:t>
            </a:r>
          </a:p>
          <a:p>
            <a:pPr marL="0" indent="0">
              <a:buNone/>
              <a:defRPr/>
            </a:pPr>
            <a:endParaRPr lang="en-US" dirty="0" smtClean="0"/>
          </a:p>
          <a:p>
            <a:pPr marL="0" indent="0">
              <a:buNone/>
              <a:defRPr/>
            </a:pPr>
            <a:endParaRPr lang="en-US" dirty="0" smtClean="0"/>
          </a:p>
          <a:p>
            <a:pPr>
              <a:defRPr/>
            </a:pPr>
            <a:endParaRPr lang="en-US" dirty="0" smtClean="0"/>
          </a:p>
          <a:p>
            <a:pPr>
              <a:defRPr/>
            </a:pPr>
            <a:endParaRPr lang="en-US" dirty="0"/>
          </a:p>
        </p:txBody>
      </p:sp>
    </p:spTree>
    <p:extLst>
      <p:ext uri="{BB962C8B-B14F-4D97-AF65-F5344CB8AC3E}">
        <p14:creationId xmlns:p14="http://schemas.microsoft.com/office/powerpoint/2010/main" val="52290508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Title 1"/>
          <p:cNvSpPr>
            <a:spLocks noGrp="1"/>
          </p:cNvSpPr>
          <p:nvPr>
            <p:ph type="title"/>
          </p:nvPr>
        </p:nvSpPr>
        <p:spPr>
          <a:xfrm>
            <a:off x="2136775" y="228600"/>
            <a:ext cx="8153400" cy="990600"/>
          </a:xfrm>
        </p:spPr>
        <p:txBody>
          <a:bodyPr/>
          <a:lstStyle/>
          <a:p>
            <a:endParaRPr lang="en-US" altLang="en-US" smtClean="0"/>
          </a:p>
        </p:txBody>
      </p:sp>
      <p:sp>
        <p:nvSpPr>
          <p:cNvPr id="920579" name="Content Placeholder 2"/>
          <p:cNvSpPr>
            <a:spLocks noGrp="1"/>
          </p:cNvSpPr>
          <p:nvPr>
            <p:ph sz="quarter" idx="1"/>
          </p:nvPr>
        </p:nvSpPr>
        <p:spPr>
          <a:xfrm>
            <a:off x="2136775" y="1600200"/>
            <a:ext cx="8153400" cy="4495800"/>
          </a:xfrm>
        </p:spPr>
        <p:txBody>
          <a:bodyPr/>
          <a:lstStyle/>
          <a:p>
            <a:pPr marL="0" indent="0">
              <a:buNone/>
            </a:pPr>
            <a:r>
              <a:rPr lang="en-US" altLang="en-US" dirty="0" smtClean="0"/>
              <a:t>v) off-shelf has a lot of user support that is; books, user guides, online help and discussion forums on the Internet.</a:t>
            </a:r>
          </a:p>
          <a:p>
            <a:pPr marL="0" indent="0">
              <a:buNone/>
            </a:pPr>
            <a:r>
              <a:rPr lang="en-US" altLang="en-US" dirty="0" smtClean="0"/>
              <a:t>vi) off-shelf </a:t>
            </a:r>
            <a:r>
              <a:rPr lang="en-US" altLang="en-US" dirty="0" smtClean="0"/>
              <a:t>is easy to </a:t>
            </a:r>
            <a:r>
              <a:rPr lang="en-US" altLang="en-US" dirty="0" smtClean="0"/>
              <a:t>learn and use (user friendly)</a:t>
            </a:r>
          </a:p>
          <a:p>
            <a:pPr marL="0" indent="0">
              <a:buNone/>
            </a:pPr>
            <a:r>
              <a:rPr lang="en-US" altLang="en-US" dirty="0" smtClean="0"/>
              <a:t>vii) off-shelf can be </a:t>
            </a:r>
            <a:r>
              <a:rPr lang="en-US" altLang="en-US" dirty="0" smtClean="0"/>
              <a:t>customized to the user’s needs.</a:t>
            </a:r>
            <a:endParaRPr lang="en-US" altLang="en-US" dirty="0" smtClean="0"/>
          </a:p>
          <a:p>
            <a:pPr marL="0" indent="0">
              <a:buNone/>
            </a:pPr>
            <a:r>
              <a:rPr lang="en-US" altLang="en-US" dirty="0" smtClean="0"/>
              <a:t>viii) the </a:t>
            </a:r>
            <a:r>
              <a:rPr lang="en-US" altLang="en-US" dirty="0" smtClean="0"/>
              <a:t>off the shelf programs </a:t>
            </a:r>
            <a:r>
              <a:rPr lang="en-US" altLang="en-US" dirty="0" smtClean="0"/>
              <a:t>are easy to install.</a:t>
            </a:r>
          </a:p>
        </p:txBody>
      </p:sp>
    </p:spTree>
    <p:extLst>
      <p:ext uri="{BB962C8B-B14F-4D97-AF65-F5344CB8AC3E}">
        <p14:creationId xmlns:p14="http://schemas.microsoft.com/office/powerpoint/2010/main" val="168747592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Disadvantages of off-the-shelf software:</a:t>
            </a:r>
            <a:br>
              <a:rPr lang="en-US" altLang="en-US" smtClean="0"/>
            </a:br>
            <a:endParaRPr lang="en-US" altLang="en-US" smtClean="0"/>
          </a:p>
        </p:txBody>
      </p:sp>
      <p:sp>
        <p:nvSpPr>
          <p:cNvPr id="921603" name="Content Placeholder 2"/>
          <p:cNvSpPr>
            <a:spLocks noGrp="1"/>
          </p:cNvSpPr>
          <p:nvPr>
            <p:ph sz="quarter" idx="1"/>
          </p:nvPr>
        </p:nvSpPr>
        <p:spPr>
          <a:xfrm>
            <a:off x="2136775" y="1600200"/>
            <a:ext cx="8153400" cy="4495800"/>
          </a:xfrm>
        </p:spPr>
        <p:txBody>
          <a:bodyPr/>
          <a:lstStyle/>
          <a:p>
            <a:pPr marL="0" indent="0">
              <a:buNone/>
            </a:pPr>
            <a:r>
              <a:rPr lang="en-US" altLang="en-US" dirty="0" err="1" smtClean="0"/>
              <a:t>i</a:t>
            </a:r>
            <a:r>
              <a:rPr lang="en-US" altLang="en-US" dirty="0" smtClean="0"/>
              <a:t>)Off-the-shelf software is highly complex because It includes large sections that a user may never use. </a:t>
            </a:r>
            <a:endParaRPr lang="en-US" altLang="en-US" dirty="0" smtClean="0"/>
          </a:p>
          <a:p>
            <a:pPr marL="571500" indent="-571500">
              <a:buFont typeface="Wingdings" panose="05000000000000000000" pitchFamily="2" charset="2"/>
              <a:buAutoNum type="romanLcParenR" startAt="2"/>
            </a:pPr>
            <a:r>
              <a:rPr lang="en-US" altLang="en-US" dirty="0" smtClean="0"/>
              <a:t>Off-the-shelf </a:t>
            </a:r>
            <a:r>
              <a:rPr lang="en-US" altLang="en-US" dirty="0" smtClean="0"/>
              <a:t>software does not address needs of specific users. </a:t>
            </a:r>
            <a:endParaRPr lang="en-US" altLang="en-US" dirty="0" smtClean="0"/>
          </a:p>
          <a:p>
            <a:pPr marL="571500" indent="-571500">
              <a:buFont typeface="Wingdings" panose="05000000000000000000" pitchFamily="2" charset="2"/>
              <a:buAutoNum type="romanLcParenR" startAt="2"/>
            </a:pPr>
            <a:r>
              <a:rPr lang="en-US" altLang="en-US" dirty="0" smtClean="0"/>
              <a:t>iii) Off-the-shelf software may take a long time to learn properly. This is because this software tends to be large and complicated.</a:t>
            </a:r>
          </a:p>
          <a:p>
            <a:pPr marL="571500" indent="-571500">
              <a:buFont typeface="Wingdings" panose="05000000000000000000" pitchFamily="2" charset="2"/>
              <a:buAutoNum type="romanLcParenR" startAt="2"/>
            </a:pPr>
            <a:endParaRPr lang="en-US" altLang="en-US" dirty="0" smtClean="0"/>
          </a:p>
        </p:txBody>
      </p:sp>
    </p:spTree>
    <p:extLst>
      <p:ext uri="{BB962C8B-B14F-4D97-AF65-F5344CB8AC3E}">
        <p14:creationId xmlns:p14="http://schemas.microsoft.com/office/powerpoint/2010/main" val="25723255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Title 1"/>
          <p:cNvSpPr>
            <a:spLocks noGrp="1"/>
          </p:cNvSpPr>
          <p:nvPr>
            <p:ph type="title"/>
          </p:nvPr>
        </p:nvSpPr>
        <p:spPr>
          <a:xfrm>
            <a:off x="2148967" y="0"/>
            <a:ext cx="8153400" cy="990600"/>
          </a:xfrm>
        </p:spPr>
        <p:txBody>
          <a:bodyPr/>
          <a:lstStyle/>
          <a:p>
            <a:endParaRPr lang="en-US" altLang="en-US" smtClean="0"/>
          </a:p>
        </p:txBody>
      </p:sp>
      <p:sp>
        <p:nvSpPr>
          <p:cNvPr id="3" name="Content Placeholder 2"/>
          <p:cNvSpPr>
            <a:spLocks noGrp="1"/>
          </p:cNvSpPr>
          <p:nvPr>
            <p:ph sz="quarter" idx="1"/>
          </p:nvPr>
        </p:nvSpPr>
        <p:spPr>
          <a:xfrm>
            <a:off x="2148967" y="2057400"/>
            <a:ext cx="8153400" cy="4724400"/>
          </a:xfrm>
        </p:spPr>
        <p:txBody>
          <a:bodyPr/>
          <a:lstStyle/>
          <a:p>
            <a:pPr marL="0" indent="0">
              <a:buNone/>
              <a:defRPr/>
            </a:pPr>
            <a:r>
              <a:rPr lang="en-US" dirty="0" smtClean="0"/>
              <a:t>iv</a:t>
            </a:r>
            <a:r>
              <a:rPr lang="en-US" dirty="0" smtClean="0"/>
              <a:t>) Using off-shelf </a:t>
            </a:r>
            <a:r>
              <a:rPr lang="en-US" dirty="0" smtClean="0"/>
              <a:t>is time consuming to learn and adopt because it requires </a:t>
            </a:r>
            <a:r>
              <a:rPr lang="en-US" dirty="0" smtClean="0"/>
              <a:t>the user to adapt to the system it self to do </a:t>
            </a:r>
            <a:r>
              <a:rPr lang="en-US" dirty="0" smtClean="0"/>
              <a:t>work. </a:t>
            </a:r>
            <a:endParaRPr lang="en-US" dirty="0" smtClean="0"/>
          </a:p>
          <a:p>
            <a:pPr marL="0" indent="0">
              <a:buNone/>
              <a:defRPr/>
            </a:pPr>
            <a:r>
              <a:rPr lang="en-US" dirty="0" smtClean="0"/>
              <a:t>v) off-shelf may not address some of the individual needs of the user. There will probably be operations that you require that you simply cannot do with the software.</a:t>
            </a:r>
          </a:p>
          <a:p>
            <a:pPr marL="0" indent="0">
              <a:buNone/>
              <a:defRPr/>
            </a:pPr>
            <a:endParaRPr lang="en-US" dirty="0" smtClean="0"/>
          </a:p>
          <a:p>
            <a:pPr>
              <a:defRPr/>
            </a:pPr>
            <a:endParaRPr lang="en-US" dirty="0"/>
          </a:p>
        </p:txBody>
      </p:sp>
    </p:spTree>
    <p:extLst>
      <p:ext uri="{BB962C8B-B14F-4D97-AF65-F5344CB8AC3E}">
        <p14:creationId xmlns:p14="http://schemas.microsoft.com/office/powerpoint/2010/main" val="75440963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Title 1"/>
          <p:cNvSpPr>
            <a:spLocks noGrp="1"/>
          </p:cNvSpPr>
          <p:nvPr>
            <p:ph type="title"/>
          </p:nvPr>
        </p:nvSpPr>
        <p:spPr>
          <a:xfrm>
            <a:off x="2136775" y="228600"/>
            <a:ext cx="8153400" cy="990600"/>
          </a:xfrm>
        </p:spPr>
        <p:txBody>
          <a:bodyPr/>
          <a:lstStyle/>
          <a:p>
            <a:endParaRPr lang="en-US" altLang="en-US" smtClean="0"/>
          </a:p>
        </p:txBody>
      </p:sp>
      <p:sp>
        <p:nvSpPr>
          <p:cNvPr id="923651" name="Content Placeholder 2"/>
          <p:cNvSpPr>
            <a:spLocks noGrp="1"/>
          </p:cNvSpPr>
          <p:nvPr>
            <p:ph sz="quarter" idx="1"/>
          </p:nvPr>
        </p:nvSpPr>
        <p:spPr>
          <a:xfrm>
            <a:off x="2136775" y="1600200"/>
            <a:ext cx="8153400" cy="4495800"/>
          </a:xfrm>
        </p:spPr>
        <p:txBody>
          <a:bodyPr/>
          <a:lstStyle/>
          <a:p>
            <a:r>
              <a:rPr lang="en-US" altLang="en-US" smtClean="0"/>
              <a:t>vi) It is very difficult to gain any competitive advantage from its use over business rivals because they use the same software.</a:t>
            </a:r>
          </a:p>
          <a:p>
            <a:endParaRPr lang="en-US" altLang="en-US" smtClean="0"/>
          </a:p>
        </p:txBody>
      </p:sp>
    </p:spTree>
    <p:extLst>
      <p:ext uri="{BB962C8B-B14F-4D97-AF65-F5344CB8AC3E}">
        <p14:creationId xmlns:p14="http://schemas.microsoft.com/office/powerpoint/2010/main" val="13250469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Title 1"/>
          <p:cNvSpPr>
            <a:spLocks noGrp="1"/>
          </p:cNvSpPr>
          <p:nvPr>
            <p:ph type="title"/>
          </p:nvPr>
        </p:nvSpPr>
        <p:spPr>
          <a:xfrm>
            <a:off x="1524000" y="228600"/>
            <a:ext cx="9067800" cy="990600"/>
          </a:xfrm>
        </p:spPr>
        <p:txBody>
          <a:bodyPr/>
          <a:lstStyle/>
          <a:p>
            <a:r>
              <a:rPr lang="en-US" altLang="en-US"/>
              <a:t/>
            </a:r>
            <a:br>
              <a:rPr lang="en-US" altLang="en-US"/>
            </a:br>
            <a:r>
              <a:rPr lang="en-US" altLang="en-US"/>
              <a:t>Custom made (Tailor-made, in-house/ custom-written/ customised or user-made) software</a:t>
            </a:r>
            <a:r>
              <a:rPr lang="en-US" altLang="en-US" smtClean="0"/>
              <a:t/>
            </a:r>
            <a:br>
              <a:rPr lang="en-US" altLang="en-US" smtClean="0"/>
            </a:br>
            <a:endParaRPr lang="en-US" altLang="en-US" smtClean="0"/>
          </a:p>
        </p:txBody>
      </p:sp>
      <p:sp>
        <p:nvSpPr>
          <p:cNvPr id="3" name="Content Placeholder 2"/>
          <p:cNvSpPr>
            <a:spLocks noGrp="1"/>
          </p:cNvSpPr>
          <p:nvPr>
            <p:ph sz="quarter" idx="1"/>
          </p:nvPr>
        </p:nvSpPr>
        <p:spPr>
          <a:xfrm>
            <a:off x="1752600" y="1447800"/>
            <a:ext cx="8763000" cy="5029200"/>
          </a:xfrm>
        </p:spPr>
        <p:txBody>
          <a:bodyPr/>
          <a:lstStyle/>
          <a:p>
            <a:pPr marL="0" indent="0">
              <a:buNone/>
              <a:defRPr/>
            </a:pPr>
            <a:r>
              <a:rPr lang="en-US" dirty="0" smtClean="0"/>
              <a:t>Custom-made software is a uniquely designed and tailored (tailor-made) software, </a:t>
            </a:r>
            <a:r>
              <a:rPr lang="en-US" dirty="0" smtClean="0"/>
              <a:t>based on the </a:t>
            </a:r>
            <a:r>
              <a:rPr lang="en-US" dirty="0" smtClean="0"/>
              <a:t>user’s request to perform particular user’s needs. </a:t>
            </a:r>
          </a:p>
          <a:p>
            <a:pPr marL="0" indent="0">
              <a:buNone/>
              <a:defRPr/>
            </a:pPr>
            <a:r>
              <a:rPr lang="en-US" dirty="0" smtClean="0"/>
              <a:t>It is designed to perform a specific group of tasks as requested by the user, that may differs from those done by other already available software. </a:t>
            </a:r>
          </a:p>
          <a:p>
            <a:pPr marL="0" indent="0">
              <a:buNone/>
              <a:defRPr/>
            </a:pPr>
            <a:r>
              <a:rPr lang="en-US" dirty="0" smtClean="0"/>
              <a:t>The individual user hires programmers to design such a program which does not target the general market and therefore is not available for sale to the general public. </a:t>
            </a:r>
          </a:p>
          <a:p>
            <a:pPr>
              <a:defRPr/>
            </a:pPr>
            <a:endParaRPr lang="en-US" dirty="0"/>
          </a:p>
        </p:txBody>
      </p:sp>
    </p:spTree>
    <p:extLst>
      <p:ext uri="{BB962C8B-B14F-4D97-AF65-F5344CB8AC3E}">
        <p14:creationId xmlns:p14="http://schemas.microsoft.com/office/powerpoint/2010/main" val="2884581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Title 1"/>
          <p:cNvSpPr>
            <a:spLocks noGrp="1"/>
          </p:cNvSpPr>
          <p:nvPr>
            <p:ph type="title"/>
          </p:nvPr>
        </p:nvSpPr>
        <p:spPr>
          <a:xfrm>
            <a:off x="2138363" y="23813"/>
            <a:ext cx="8153400" cy="990600"/>
          </a:xfrm>
        </p:spPr>
        <p:txBody>
          <a:bodyPr/>
          <a:lstStyle/>
          <a:p>
            <a:endParaRPr lang="en-US" altLang="en-US" smtClean="0"/>
          </a:p>
        </p:txBody>
      </p:sp>
      <p:sp>
        <p:nvSpPr>
          <p:cNvPr id="790531" name="Content Placeholder 2"/>
          <p:cNvSpPr>
            <a:spLocks noGrp="1"/>
          </p:cNvSpPr>
          <p:nvPr>
            <p:ph sz="quarter" idx="1"/>
          </p:nvPr>
        </p:nvSpPr>
        <p:spPr>
          <a:xfrm>
            <a:off x="1524000" y="1752600"/>
            <a:ext cx="9144000" cy="4495800"/>
          </a:xfrm>
        </p:spPr>
        <p:txBody>
          <a:bodyPr/>
          <a:lstStyle/>
          <a:p>
            <a:r>
              <a:rPr lang="en-US" altLang="en-US" dirty="0" smtClean="0"/>
              <a:t>It does Error handling. error handling involves the ability to identify errors that come about in the use of the computer system by the user, and in the execution of instructions. </a:t>
            </a:r>
          </a:p>
          <a:p>
            <a:r>
              <a:rPr lang="en-US" altLang="en-US" dirty="0" smtClean="0"/>
              <a:t>The operating system completes the booting process of the computer system, by checking the reliability of the system, and loads drivers  for installed devices such as mouth and CD-ROM.</a:t>
            </a:r>
          </a:p>
          <a:p>
            <a:r>
              <a:rPr lang="en-US" altLang="en-US" dirty="0" smtClean="0"/>
              <a:t>It does Spooling of print jobs. The operating system places a task (print job) into a queue for extended or later processing. </a:t>
            </a:r>
          </a:p>
        </p:txBody>
      </p:sp>
    </p:spTree>
    <p:extLst>
      <p:ext uri="{BB962C8B-B14F-4D97-AF65-F5344CB8AC3E}">
        <p14:creationId xmlns:p14="http://schemas.microsoft.com/office/powerpoint/2010/main" val="62010650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Title 1"/>
          <p:cNvSpPr>
            <a:spLocks noGrp="1"/>
          </p:cNvSpPr>
          <p:nvPr>
            <p:ph type="title"/>
          </p:nvPr>
        </p:nvSpPr>
        <p:spPr>
          <a:xfrm>
            <a:off x="2136775" y="228600"/>
            <a:ext cx="8153400" cy="990600"/>
          </a:xfrm>
        </p:spPr>
        <p:txBody>
          <a:bodyPr/>
          <a:lstStyle/>
          <a:p>
            <a:r>
              <a:rPr lang="en-US" altLang="en-US" smtClean="0"/>
              <a:t>Examples of custom made software</a:t>
            </a:r>
          </a:p>
        </p:txBody>
      </p:sp>
      <p:sp>
        <p:nvSpPr>
          <p:cNvPr id="926723" name="Content Placeholder 2"/>
          <p:cNvSpPr>
            <a:spLocks noGrp="1"/>
          </p:cNvSpPr>
          <p:nvPr>
            <p:ph sz="quarter" idx="1"/>
          </p:nvPr>
        </p:nvSpPr>
        <p:spPr>
          <a:xfrm>
            <a:off x="2136775" y="1600200"/>
            <a:ext cx="8153400" cy="4495800"/>
          </a:xfrm>
        </p:spPr>
        <p:txBody>
          <a:bodyPr/>
          <a:lstStyle/>
          <a:p>
            <a:r>
              <a:rPr lang="en-US" altLang="en-US" smtClean="0"/>
              <a:t>Locally made school management information systems(SMIS)</a:t>
            </a:r>
          </a:p>
          <a:p>
            <a:r>
              <a:rPr lang="en-US" altLang="en-US" smtClean="0"/>
              <a:t>Inventory management systems</a:t>
            </a:r>
          </a:p>
          <a:p>
            <a:r>
              <a:rPr lang="en-US" altLang="en-US" smtClean="0"/>
              <a:t>Payroll management systems</a:t>
            </a:r>
          </a:p>
          <a:p>
            <a:r>
              <a:rPr lang="en-US" altLang="en-US" smtClean="0"/>
              <a:t>Library management systems</a:t>
            </a:r>
          </a:p>
        </p:txBody>
      </p:sp>
    </p:spTree>
    <p:extLst>
      <p:ext uri="{BB962C8B-B14F-4D97-AF65-F5344CB8AC3E}">
        <p14:creationId xmlns:p14="http://schemas.microsoft.com/office/powerpoint/2010/main" val="17804279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Title 1"/>
          <p:cNvSpPr>
            <a:spLocks noGrp="1"/>
          </p:cNvSpPr>
          <p:nvPr>
            <p:ph type="title"/>
          </p:nvPr>
        </p:nvSpPr>
        <p:spPr>
          <a:xfrm>
            <a:off x="2136775" y="228600"/>
            <a:ext cx="8153400" cy="990600"/>
          </a:xfrm>
        </p:spPr>
        <p:txBody>
          <a:bodyPr/>
          <a:lstStyle/>
          <a:p>
            <a:r>
              <a:rPr lang="en-US" altLang="en-US" smtClean="0"/>
              <a:t>Advantages of Custom-made software</a:t>
            </a:r>
          </a:p>
        </p:txBody>
      </p:sp>
      <p:sp>
        <p:nvSpPr>
          <p:cNvPr id="927747" name="Content Placeholder 2"/>
          <p:cNvSpPr>
            <a:spLocks noGrp="1"/>
          </p:cNvSpPr>
          <p:nvPr>
            <p:ph sz="quarter" idx="1"/>
          </p:nvPr>
        </p:nvSpPr>
        <p:spPr>
          <a:xfrm>
            <a:off x="2136775" y="1600200"/>
            <a:ext cx="8153400" cy="4495800"/>
          </a:xfrm>
        </p:spPr>
        <p:txBody>
          <a:bodyPr/>
          <a:lstStyle/>
          <a:p>
            <a:r>
              <a:rPr lang="en-US" altLang="en-US" smtClean="0"/>
              <a:t>A custom-made application directly addresses the user’s needs because it is written to the user’s requirements and fits in with his/her work.  </a:t>
            </a:r>
          </a:p>
          <a:p>
            <a:r>
              <a:rPr lang="en-US" altLang="en-US" smtClean="0"/>
              <a:t>The solutions it offers given the greatest depth, breadth and flexibility possible in meeting the needs of an organisation, since the software product is tailored to the organisation’s specifications. </a:t>
            </a:r>
          </a:p>
        </p:txBody>
      </p:sp>
    </p:spTree>
    <p:extLst>
      <p:ext uri="{BB962C8B-B14F-4D97-AF65-F5344CB8AC3E}">
        <p14:creationId xmlns:p14="http://schemas.microsoft.com/office/powerpoint/2010/main" val="396593393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Title 1"/>
          <p:cNvSpPr>
            <a:spLocks noGrp="1"/>
          </p:cNvSpPr>
          <p:nvPr>
            <p:ph type="title"/>
          </p:nvPr>
        </p:nvSpPr>
        <p:spPr>
          <a:xfrm>
            <a:off x="2136775" y="228600"/>
            <a:ext cx="8153400" cy="990600"/>
          </a:xfrm>
        </p:spPr>
        <p:txBody>
          <a:bodyPr/>
          <a:lstStyle/>
          <a:p>
            <a:endParaRPr lang="en-US" altLang="en-US" smtClean="0"/>
          </a:p>
        </p:txBody>
      </p:sp>
      <p:sp>
        <p:nvSpPr>
          <p:cNvPr id="928771" name="Content Placeholder 2"/>
          <p:cNvSpPr>
            <a:spLocks noGrp="1"/>
          </p:cNvSpPr>
          <p:nvPr>
            <p:ph sz="quarter" idx="1"/>
          </p:nvPr>
        </p:nvSpPr>
        <p:spPr>
          <a:xfrm>
            <a:off x="1752600" y="1600200"/>
            <a:ext cx="8686800" cy="4495800"/>
          </a:xfrm>
        </p:spPr>
        <p:txBody>
          <a:bodyPr/>
          <a:lstStyle/>
          <a:p>
            <a:r>
              <a:rPr lang="en-US" altLang="en-US" smtClean="0"/>
              <a:t>The software developer delivers and installs the software and trains the end users in the use of the new software. </a:t>
            </a:r>
          </a:p>
          <a:p>
            <a:r>
              <a:rPr lang="en-US" altLang="en-US" smtClean="0"/>
              <a:t>The software also performs tasks that the general purpose software cannot perform.</a:t>
            </a:r>
          </a:p>
          <a:p>
            <a:r>
              <a:rPr lang="en-US" altLang="en-US" smtClean="0"/>
              <a:t>This kind of software can be quickly changed when the needs of the organisation change, since the source code belongs to the company.</a:t>
            </a:r>
          </a:p>
          <a:p>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253657130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Title 1"/>
          <p:cNvSpPr>
            <a:spLocks noGrp="1"/>
          </p:cNvSpPr>
          <p:nvPr>
            <p:ph type="title"/>
          </p:nvPr>
        </p:nvSpPr>
        <p:spPr>
          <a:xfrm>
            <a:off x="2136775" y="228600"/>
            <a:ext cx="8153400" cy="990600"/>
          </a:xfrm>
        </p:spPr>
        <p:txBody>
          <a:bodyPr/>
          <a:lstStyle/>
          <a:p>
            <a:r>
              <a:rPr lang="en-US" altLang="en-US" smtClean="0"/>
              <a:t>Disadvantages of custom made</a:t>
            </a:r>
          </a:p>
        </p:txBody>
      </p:sp>
      <p:sp>
        <p:nvSpPr>
          <p:cNvPr id="929795" name="Content Placeholder 2"/>
          <p:cNvSpPr>
            <a:spLocks noGrp="1"/>
          </p:cNvSpPr>
          <p:nvPr>
            <p:ph sz="quarter" idx="1"/>
          </p:nvPr>
        </p:nvSpPr>
        <p:spPr>
          <a:xfrm>
            <a:off x="2136775" y="1600200"/>
            <a:ext cx="8153400" cy="4495800"/>
          </a:xfrm>
        </p:spPr>
        <p:txBody>
          <a:bodyPr/>
          <a:lstStyle/>
          <a:p>
            <a:r>
              <a:rPr lang="en-US" altLang="en-US" dirty="0" smtClean="0"/>
              <a:t>High  </a:t>
            </a:r>
            <a:r>
              <a:rPr lang="en-US" altLang="en-US" dirty="0" smtClean="0"/>
              <a:t>costs of developing the software, on-site installation, support and </a:t>
            </a:r>
            <a:r>
              <a:rPr lang="en-US" altLang="en-US" dirty="0" smtClean="0"/>
              <a:t>training. </a:t>
            </a:r>
            <a:endParaRPr lang="en-US" altLang="en-US" dirty="0" smtClean="0"/>
          </a:p>
          <a:p>
            <a:r>
              <a:rPr lang="en-US" altLang="en-US" dirty="0" smtClean="0"/>
              <a:t>It takes </a:t>
            </a:r>
            <a:r>
              <a:rPr lang="en-US" altLang="en-US" dirty="0" smtClean="0"/>
              <a:t>time to </a:t>
            </a:r>
            <a:r>
              <a:rPr lang="en-US" altLang="en-US" dirty="0" smtClean="0"/>
              <a:t>acquire </a:t>
            </a:r>
            <a:r>
              <a:rPr lang="en-US" altLang="en-US" dirty="0" smtClean="0"/>
              <a:t>because of the need to get </a:t>
            </a:r>
            <a:r>
              <a:rPr lang="en-US" altLang="en-US" dirty="0" smtClean="0"/>
              <a:t>information necessary and to write the code of the new software.</a:t>
            </a:r>
          </a:p>
          <a:p>
            <a:r>
              <a:rPr lang="en-US" altLang="en-US" dirty="0" smtClean="0"/>
              <a:t>There is high possibility of undetected </a:t>
            </a:r>
            <a:r>
              <a:rPr lang="en-US" altLang="en-US" dirty="0" smtClean="0"/>
              <a:t>errors/bugs in the software.</a:t>
            </a:r>
            <a:endParaRPr lang="en-US" altLang="en-US" dirty="0" smtClean="0"/>
          </a:p>
          <a:p>
            <a:endParaRPr lang="en-US" altLang="en-US" dirty="0" smtClean="0"/>
          </a:p>
        </p:txBody>
      </p:sp>
    </p:spTree>
    <p:extLst>
      <p:ext uri="{BB962C8B-B14F-4D97-AF65-F5344CB8AC3E}">
        <p14:creationId xmlns:p14="http://schemas.microsoft.com/office/powerpoint/2010/main" val="353047238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Title 1"/>
          <p:cNvSpPr>
            <a:spLocks noGrp="1"/>
          </p:cNvSpPr>
          <p:nvPr>
            <p:ph type="title"/>
          </p:nvPr>
        </p:nvSpPr>
        <p:spPr>
          <a:xfrm>
            <a:off x="2136775" y="228600"/>
            <a:ext cx="8153400" cy="990600"/>
          </a:xfrm>
        </p:spPr>
        <p:txBody>
          <a:bodyPr/>
          <a:lstStyle/>
          <a:p>
            <a:r>
              <a:rPr lang="en-US" altLang="en-US" dirty="0" smtClean="0"/>
              <a:t/>
            </a:r>
            <a:br>
              <a:rPr lang="en-US" altLang="en-US" dirty="0" smtClean="0"/>
            </a:br>
            <a:r>
              <a:rPr lang="en-US" altLang="en-US" dirty="0" smtClean="0"/>
              <a:t>Open source </a:t>
            </a:r>
            <a:r>
              <a:rPr lang="en-US" altLang="en-US" dirty="0" smtClean="0"/>
              <a:t>software (OSS) </a:t>
            </a:r>
            <a:r>
              <a:rPr lang="en-US" altLang="en-US" dirty="0" smtClean="0"/>
              <a:t/>
            </a:r>
            <a:br>
              <a:rPr lang="en-US" altLang="en-US" dirty="0" smtClean="0"/>
            </a:br>
            <a:endParaRPr lang="en-US" altLang="en-US" dirty="0"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OSS is </a:t>
            </a:r>
            <a:r>
              <a:rPr lang="en-US" dirty="0" smtClean="0"/>
              <a:t>copyrighted software for which the software plus the source code are freely distributed</a:t>
            </a:r>
            <a:r>
              <a:rPr lang="en-US" dirty="0" smtClean="0"/>
              <a:t>.</a:t>
            </a:r>
          </a:p>
          <a:p>
            <a:pPr marL="0" indent="0">
              <a:buNone/>
              <a:defRPr/>
            </a:pPr>
            <a:r>
              <a:rPr lang="en-US" dirty="0" smtClean="0"/>
              <a:t>The </a:t>
            </a:r>
            <a:r>
              <a:rPr lang="en-US" dirty="0" smtClean="0"/>
              <a:t>OSS free software </a:t>
            </a:r>
            <a:r>
              <a:rPr lang="en-US" dirty="0" smtClean="0"/>
              <a:t>licence/copyright </a:t>
            </a:r>
            <a:r>
              <a:rPr lang="en-US" dirty="0" smtClean="0"/>
              <a:t>permits users to use, change, and improve the software, and to redistribute it in modified or unmodified forms. </a:t>
            </a:r>
            <a:endParaRPr lang="en-US" dirty="0" smtClean="0"/>
          </a:p>
          <a:p>
            <a:pPr marL="0" indent="0">
              <a:buNone/>
              <a:defRPr/>
            </a:pPr>
            <a:r>
              <a:rPr lang="en-US" dirty="0" smtClean="0"/>
              <a:t>It </a:t>
            </a:r>
            <a:r>
              <a:rPr lang="en-US" dirty="0" smtClean="0"/>
              <a:t>is very often developed in a public, collaborative manner.</a:t>
            </a:r>
          </a:p>
          <a:p>
            <a:pPr>
              <a:defRPr/>
            </a:pPr>
            <a:endParaRPr lang="en-US" dirty="0" smtClean="0"/>
          </a:p>
          <a:p>
            <a:pPr>
              <a:defRPr/>
            </a:pPr>
            <a:endParaRPr lang="en-US" dirty="0"/>
          </a:p>
        </p:txBody>
      </p:sp>
    </p:spTree>
    <p:extLst>
      <p:ext uri="{BB962C8B-B14F-4D97-AF65-F5344CB8AC3E}">
        <p14:creationId xmlns:p14="http://schemas.microsoft.com/office/powerpoint/2010/main" val="223504756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Title 1"/>
          <p:cNvSpPr>
            <a:spLocks noGrp="1"/>
          </p:cNvSpPr>
          <p:nvPr>
            <p:ph type="title"/>
          </p:nvPr>
        </p:nvSpPr>
        <p:spPr>
          <a:xfrm>
            <a:off x="2136775" y="228600"/>
            <a:ext cx="8153400" cy="990600"/>
          </a:xfrm>
        </p:spPr>
        <p:txBody>
          <a:bodyPr/>
          <a:lstStyle/>
          <a:p>
            <a:endParaRPr lang="en-US" altLang="en-US" smtClean="0"/>
          </a:p>
        </p:txBody>
      </p:sp>
      <p:sp>
        <p:nvSpPr>
          <p:cNvPr id="931843" name="Content Placeholder 2"/>
          <p:cNvSpPr>
            <a:spLocks noGrp="1"/>
          </p:cNvSpPr>
          <p:nvPr>
            <p:ph sz="quarter" idx="1"/>
          </p:nvPr>
        </p:nvSpPr>
        <p:spPr>
          <a:xfrm>
            <a:off x="2136775" y="2438400"/>
            <a:ext cx="8153400" cy="4572000"/>
          </a:xfrm>
        </p:spPr>
        <p:txBody>
          <a:bodyPr/>
          <a:lstStyle/>
          <a:p>
            <a:pPr marL="0" indent="0">
              <a:buNone/>
            </a:pPr>
            <a:r>
              <a:rPr lang="en-US" altLang="en-US" dirty="0" smtClean="0"/>
              <a:t>source code( code) are the program instructions written in a computer programming language to specify the actions to be performed by a computer.</a:t>
            </a:r>
          </a:p>
          <a:p>
            <a:pPr marL="0" indent="0">
              <a:buNone/>
            </a:pPr>
            <a:r>
              <a:rPr lang="en-US" altLang="en-US" dirty="0" smtClean="0"/>
              <a:t> </a:t>
            </a:r>
            <a:endParaRPr lang="en-US" altLang="en-US" dirty="0" smtClean="0"/>
          </a:p>
        </p:txBody>
      </p:sp>
    </p:spTree>
    <p:extLst>
      <p:ext uri="{BB962C8B-B14F-4D97-AF65-F5344CB8AC3E}">
        <p14:creationId xmlns:p14="http://schemas.microsoft.com/office/powerpoint/2010/main" val="400389931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dirty="0" smtClean="0"/>
              <a:t>A software licence (copyright) is a legal instrument governing the usage or redistribution of software to protect the interests of the program designer.</a:t>
            </a:r>
          </a:p>
          <a:p>
            <a:endParaRPr lang="en-US" dirty="0"/>
          </a:p>
        </p:txBody>
      </p:sp>
    </p:spTree>
    <p:extLst>
      <p:ext uri="{BB962C8B-B14F-4D97-AF65-F5344CB8AC3E}">
        <p14:creationId xmlns:p14="http://schemas.microsoft.com/office/powerpoint/2010/main" val="17542966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for example, software licence may grant an end-user permission to use one or more copies of software in ways where such a use does not constitute copyright infringement of the software owner’s exclusive rights under copyright law. </a:t>
            </a:r>
          </a:p>
          <a:p>
            <a:endParaRPr lang="en-US" dirty="0"/>
          </a:p>
        </p:txBody>
      </p:sp>
    </p:spTree>
    <p:extLst>
      <p:ext uri="{BB962C8B-B14F-4D97-AF65-F5344CB8AC3E}">
        <p14:creationId xmlns:p14="http://schemas.microsoft.com/office/powerpoint/2010/main" val="80777475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Title 1"/>
          <p:cNvSpPr>
            <a:spLocks noGrp="1"/>
          </p:cNvSpPr>
          <p:nvPr>
            <p:ph type="title"/>
          </p:nvPr>
        </p:nvSpPr>
        <p:spPr>
          <a:xfrm>
            <a:off x="2136775" y="228600"/>
            <a:ext cx="8153400" cy="990600"/>
          </a:xfrm>
        </p:spPr>
        <p:txBody>
          <a:bodyPr/>
          <a:lstStyle/>
          <a:p>
            <a:endParaRPr lang="en-US" altLang="en-US" smtClean="0"/>
          </a:p>
        </p:txBody>
      </p:sp>
      <p:sp>
        <p:nvSpPr>
          <p:cNvPr id="932867" name="Content Placeholder 2"/>
          <p:cNvSpPr>
            <a:spLocks noGrp="1"/>
          </p:cNvSpPr>
          <p:nvPr>
            <p:ph sz="quarter" idx="1"/>
          </p:nvPr>
        </p:nvSpPr>
        <p:spPr>
          <a:xfrm>
            <a:off x="2136775" y="1600200"/>
            <a:ext cx="8153400" cy="4495800"/>
          </a:xfrm>
        </p:spPr>
        <p:txBody>
          <a:bodyPr/>
          <a:lstStyle/>
          <a:p>
            <a:r>
              <a:rPr lang="en-US" altLang="en-US" smtClean="0"/>
              <a:t>In addition to granting rights and imposing restrictions on the use of software, a software licence contains provisions which allocate liability and responsibility between the parties entering into the licence agreement. </a:t>
            </a:r>
          </a:p>
        </p:txBody>
      </p:sp>
    </p:spTree>
    <p:extLst>
      <p:ext uri="{BB962C8B-B14F-4D97-AF65-F5344CB8AC3E}">
        <p14:creationId xmlns:p14="http://schemas.microsoft.com/office/powerpoint/2010/main" val="12422019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Freeware</a:t>
            </a:r>
            <a:br>
              <a:rPr lang="en-US" altLang="en-US" smtClean="0"/>
            </a:br>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Freeware is copyrighted software that is offered at no cost but whose source code is not provided. </a:t>
            </a:r>
            <a:endParaRPr lang="en-US" dirty="0" smtClean="0"/>
          </a:p>
          <a:p>
            <a:pPr marL="0" indent="0">
              <a:buNone/>
              <a:defRPr/>
            </a:pPr>
            <a:r>
              <a:rPr lang="en-US" dirty="0" smtClean="0"/>
              <a:t>Software </a:t>
            </a:r>
            <a:r>
              <a:rPr lang="en-US" dirty="0" smtClean="0"/>
              <a:t>that is not freeware is referred to as commercial software or </a:t>
            </a:r>
            <a:r>
              <a:rPr lang="en-US" dirty="0" err="1" smtClean="0"/>
              <a:t>payware</a:t>
            </a:r>
            <a:r>
              <a:rPr lang="en-US" dirty="0" smtClean="0"/>
              <a:t> or commercial software.</a:t>
            </a:r>
          </a:p>
          <a:p>
            <a:pPr>
              <a:defRPr/>
            </a:pPr>
            <a:endParaRPr lang="en-US" dirty="0" smtClean="0"/>
          </a:p>
          <a:p>
            <a:pPr>
              <a:defRPr/>
            </a:pPr>
            <a:endParaRPr lang="en-US" dirty="0" smtClean="0"/>
          </a:p>
          <a:p>
            <a:pPr>
              <a:defRPr/>
            </a:pPr>
            <a:endParaRPr lang="en-US" dirty="0"/>
          </a:p>
        </p:txBody>
      </p:sp>
    </p:spTree>
    <p:extLst>
      <p:ext uri="{BB962C8B-B14F-4D97-AF65-F5344CB8AC3E}">
        <p14:creationId xmlns:p14="http://schemas.microsoft.com/office/powerpoint/2010/main" val="2440358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SPOOL (simultaneous peripheral operations on-line) It is a type of buffering The most common spooling application is print spooling. </a:t>
            </a:r>
          </a:p>
          <a:p>
            <a:endParaRPr lang="en-US" dirty="0"/>
          </a:p>
        </p:txBody>
      </p:sp>
    </p:spTree>
    <p:extLst>
      <p:ext uri="{BB962C8B-B14F-4D97-AF65-F5344CB8AC3E}">
        <p14:creationId xmlns:p14="http://schemas.microsoft.com/office/powerpoint/2010/main" val="114595143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Proprietary software(closed source software)</a:t>
            </a:r>
            <a:br>
              <a:rPr lang="en-US" altLang="en-US" smtClean="0"/>
            </a:br>
            <a:endParaRPr lang="en-US" altLang="en-US" smtClean="0"/>
          </a:p>
        </p:txBody>
      </p:sp>
      <p:sp>
        <p:nvSpPr>
          <p:cNvPr id="934915" name="Content Placeholder 2"/>
          <p:cNvSpPr>
            <a:spLocks noGrp="1"/>
          </p:cNvSpPr>
          <p:nvPr>
            <p:ph sz="quarter" idx="1"/>
          </p:nvPr>
        </p:nvSpPr>
        <p:spPr>
          <a:xfrm>
            <a:off x="2136775" y="1600200"/>
            <a:ext cx="8153400" cy="4495800"/>
          </a:xfrm>
        </p:spPr>
        <p:txBody>
          <a:bodyPr/>
          <a:lstStyle/>
          <a:p>
            <a:pPr marL="0" indent="0">
              <a:buNone/>
            </a:pPr>
            <a:r>
              <a:rPr lang="en-US" altLang="en-US" smtClean="0"/>
              <a:t>Proprietary software is copyrighted software obtained at a cost where the software publisher grants a licence to use one or more copies of the software, but the ownership of those copies remains with the software publisher such that all rights regarding the software are reserved by the software publisher. </a:t>
            </a:r>
          </a:p>
        </p:txBody>
      </p:sp>
    </p:spTree>
    <p:extLst>
      <p:ext uri="{BB962C8B-B14F-4D97-AF65-F5344CB8AC3E}">
        <p14:creationId xmlns:p14="http://schemas.microsoft.com/office/powerpoint/2010/main" val="380785418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Title 1"/>
          <p:cNvSpPr>
            <a:spLocks noGrp="1"/>
          </p:cNvSpPr>
          <p:nvPr>
            <p:ph type="title"/>
          </p:nvPr>
        </p:nvSpPr>
        <p:spPr>
          <a:xfrm>
            <a:off x="1676400" y="88900"/>
            <a:ext cx="8572500" cy="685800"/>
          </a:xfrm>
        </p:spPr>
        <p:txBody>
          <a:bodyPr/>
          <a:lstStyle/>
          <a:p>
            <a:r>
              <a:rPr lang="en-US" altLang="en-US" smtClean="0"/>
              <a:t/>
            </a:r>
            <a:br>
              <a:rPr lang="en-US" altLang="en-US" smtClean="0"/>
            </a:br>
            <a:r>
              <a:rPr lang="en-US" altLang="en-US" smtClean="0"/>
              <a:t>Shareware</a:t>
            </a:r>
            <a:br>
              <a:rPr lang="en-US" altLang="en-US" smtClean="0"/>
            </a:br>
            <a:endParaRPr lang="en-US" altLang="en-US" smtClean="0"/>
          </a:p>
        </p:txBody>
      </p:sp>
      <p:sp>
        <p:nvSpPr>
          <p:cNvPr id="935939" name="Content Placeholder 2"/>
          <p:cNvSpPr>
            <a:spLocks noGrp="1"/>
          </p:cNvSpPr>
          <p:nvPr>
            <p:ph sz="quarter" idx="1"/>
          </p:nvPr>
        </p:nvSpPr>
        <p:spPr>
          <a:xfrm>
            <a:off x="1598613" y="1981200"/>
            <a:ext cx="8991600" cy="5334000"/>
          </a:xfrm>
        </p:spPr>
        <p:txBody>
          <a:bodyPr/>
          <a:lstStyle/>
          <a:p>
            <a:pPr marL="0" indent="0">
              <a:buNone/>
            </a:pPr>
            <a:r>
              <a:rPr lang="en-US" altLang="en-US" smtClean="0"/>
              <a:t>Shareware is copyrighted software that is distributed free on a trial basis (as a trial version) with the understanding that the user may need or want to pay for it later. </a:t>
            </a:r>
          </a:p>
        </p:txBody>
      </p:sp>
    </p:spTree>
    <p:extLst>
      <p:ext uri="{BB962C8B-B14F-4D97-AF65-F5344CB8AC3E}">
        <p14:creationId xmlns:p14="http://schemas.microsoft.com/office/powerpoint/2010/main" val="108997070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Title 1"/>
          <p:cNvSpPr>
            <a:spLocks noGrp="1"/>
          </p:cNvSpPr>
          <p:nvPr>
            <p:ph type="title"/>
          </p:nvPr>
        </p:nvSpPr>
        <p:spPr>
          <a:xfrm>
            <a:off x="2136775" y="228600"/>
            <a:ext cx="8153400" cy="990600"/>
          </a:xfrm>
        </p:spPr>
        <p:txBody>
          <a:bodyPr/>
          <a:lstStyle/>
          <a:p>
            <a:endParaRPr lang="en-US" altLang="en-US" smtClean="0"/>
          </a:p>
        </p:txBody>
      </p:sp>
      <p:sp>
        <p:nvSpPr>
          <p:cNvPr id="936963" name="Content Placeholder 2"/>
          <p:cNvSpPr>
            <a:spLocks noGrp="1"/>
          </p:cNvSpPr>
          <p:nvPr>
            <p:ph sz="quarter" idx="1"/>
          </p:nvPr>
        </p:nvSpPr>
        <p:spPr>
          <a:xfrm>
            <a:off x="2136775" y="1600200"/>
            <a:ext cx="8153400" cy="4495800"/>
          </a:xfrm>
        </p:spPr>
        <p:txBody>
          <a:bodyPr/>
          <a:lstStyle/>
          <a:p>
            <a:r>
              <a:rPr lang="en-US" altLang="en-US" smtClean="0"/>
              <a:t>Shareware developers offer the trial version of their program with a built-in expiration date, say 15, 30 or 60 days, as an enticement to buy the complete version of the program. Once the trial period has passed, the program may stop running until a licence is purchased. </a:t>
            </a:r>
          </a:p>
          <a:p>
            <a:endParaRPr lang="en-US" altLang="en-US" smtClean="0"/>
          </a:p>
        </p:txBody>
      </p:sp>
    </p:spTree>
    <p:extLst>
      <p:ext uri="{BB962C8B-B14F-4D97-AF65-F5344CB8AC3E}">
        <p14:creationId xmlns:p14="http://schemas.microsoft.com/office/powerpoint/2010/main" val="86016971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Title 1"/>
          <p:cNvSpPr>
            <a:spLocks noGrp="1"/>
          </p:cNvSpPr>
          <p:nvPr>
            <p:ph type="title"/>
          </p:nvPr>
        </p:nvSpPr>
        <p:spPr>
          <a:xfrm>
            <a:off x="2136775" y="228600"/>
            <a:ext cx="8153400" cy="990600"/>
          </a:xfrm>
        </p:spPr>
        <p:txBody>
          <a:bodyPr/>
          <a:lstStyle/>
          <a:p>
            <a:endParaRPr lang="en-US" altLang="en-US" smtClean="0"/>
          </a:p>
        </p:txBody>
      </p:sp>
      <p:sp>
        <p:nvSpPr>
          <p:cNvPr id="937987" name="Content Placeholder 2"/>
          <p:cNvSpPr>
            <a:spLocks noGrp="1"/>
          </p:cNvSpPr>
          <p:nvPr>
            <p:ph sz="quarter" idx="1"/>
          </p:nvPr>
        </p:nvSpPr>
        <p:spPr>
          <a:xfrm>
            <a:off x="2136775" y="1600200"/>
            <a:ext cx="8153400" cy="4495800"/>
          </a:xfrm>
        </p:spPr>
        <p:txBody>
          <a:bodyPr/>
          <a:lstStyle/>
          <a:p>
            <a:r>
              <a:rPr lang="en-US" altLang="en-US" smtClean="0"/>
              <a:t>Shareware is often offered as a download from an Internet website or as a compact disc included with a newspaper or magazine. The rationale behind shareware is to give buyers the opportunity to use the program and judge its usefulness before purchasing a licence for the full version of the software.</a:t>
            </a:r>
          </a:p>
          <a:p>
            <a:endParaRPr lang="en-US" altLang="en-US" smtClean="0"/>
          </a:p>
        </p:txBody>
      </p:sp>
    </p:spTree>
    <p:extLst>
      <p:ext uri="{BB962C8B-B14F-4D97-AF65-F5344CB8AC3E}">
        <p14:creationId xmlns:p14="http://schemas.microsoft.com/office/powerpoint/2010/main" val="242840746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Public domain software</a:t>
            </a:r>
            <a:br>
              <a:rPr lang="en-US" altLang="en-US" smtClean="0"/>
            </a:br>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Public domain software is the software which is not copyrighted because it has been formally released to the public domain such that there is no copyright restriction on it. </a:t>
            </a:r>
          </a:p>
          <a:p>
            <a:pPr marL="0" indent="0">
              <a:buNone/>
              <a:defRPr/>
            </a:pPr>
            <a:r>
              <a:rPr lang="en-US" dirty="0" smtClean="0"/>
              <a:t>Works are in the public domain if they are not covered by intellectual property rights at all, due to expiry of the intellectual property rights, and/or if the intellectual property rights are forfeited/surrendered.</a:t>
            </a:r>
          </a:p>
          <a:p>
            <a:pPr>
              <a:defRPr/>
            </a:pPr>
            <a:endParaRPr lang="en-US" dirty="0"/>
          </a:p>
        </p:txBody>
      </p:sp>
    </p:spTree>
    <p:extLst>
      <p:ext uri="{BB962C8B-B14F-4D97-AF65-F5344CB8AC3E}">
        <p14:creationId xmlns:p14="http://schemas.microsoft.com/office/powerpoint/2010/main" val="138846546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Title 1"/>
          <p:cNvSpPr>
            <a:spLocks noGrp="1"/>
          </p:cNvSpPr>
          <p:nvPr>
            <p:ph type="title"/>
          </p:nvPr>
        </p:nvSpPr>
        <p:spPr>
          <a:xfrm>
            <a:off x="2136775" y="228600"/>
            <a:ext cx="8153400" cy="990600"/>
          </a:xfrm>
        </p:spPr>
        <p:txBody>
          <a:bodyPr/>
          <a:lstStyle/>
          <a:p>
            <a:r>
              <a:rPr lang="en-US" altLang="en-US" smtClean="0"/>
              <a:t>Copylefted software</a:t>
            </a:r>
          </a:p>
        </p:txBody>
      </p:sp>
      <p:sp>
        <p:nvSpPr>
          <p:cNvPr id="940035" name="Content Placeholder 2"/>
          <p:cNvSpPr>
            <a:spLocks noGrp="1"/>
          </p:cNvSpPr>
          <p:nvPr>
            <p:ph sz="quarter" idx="1"/>
          </p:nvPr>
        </p:nvSpPr>
        <p:spPr>
          <a:xfrm>
            <a:off x="2136775" y="1600200"/>
            <a:ext cx="8153400" cy="4495800"/>
          </a:xfrm>
        </p:spPr>
        <p:txBody>
          <a:bodyPr/>
          <a:lstStyle/>
          <a:p>
            <a:r>
              <a:rPr lang="en-US" altLang="en-US" smtClean="0"/>
              <a:t>This is free software whose distribution terms ensure that all copies of all/modified versions of the copylefted software to carry the same distribution terms like the original version.</a:t>
            </a:r>
          </a:p>
        </p:txBody>
      </p:sp>
    </p:spTree>
    <p:extLst>
      <p:ext uri="{BB962C8B-B14F-4D97-AF65-F5344CB8AC3E}">
        <p14:creationId xmlns:p14="http://schemas.microsoft.com/office/powerpoint/2010/main" val="297962813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Title 1"/>
          <p:cNvSpPr>
            <a:spLocks noGrp="1"/>
          </p:cNvSpPr>
          <p:nvPr>
            <p:ph type="title"/>
          </p:nvPr>
        </p:nvSpPr>
        <p:spPr>
          <a:xfrm>
            <a:off x="2136775" y="228600"/>
            <a:ext cx="8153400" cy="990600"/>
          </a:xfrm>
        </p:spPr>
        <p:txBody>
          <a:bodyPr/>
          <a:lstStyle/>
          <a:p>
            <a:r>
              <a:rPr lang="en-US" altLang="en-US" smtClean="0"/>
              <a:t>Software Piracy</a:t>
            </a:r>
          </a:p>
        </p:txBody>
      </p:sp>
      <p:sp>
        <p:nvSpPr>
          <p:cNvPr id="941059" name="Content Placeholder 2"/>
          <p:cNvSpPr>
            <a:spLocks noGrp="1"/>
          </p:cNvSpPr>
          <p:nvPr>
            <p:ph sz="quarter" idx="1"/>
          </p:nvPr>
        </p:nvSpPr>
        <p:spPr>
          <a:xfrm>
            <a:off x="2136775" y="1600200"/>
            <a:ext cx="8153400" cy="4495800"/>
          </a:xfrm>
        </p:spPr>
        <p:txBody>
          <a:bodyPr/>
          <a:lstStyle/>
          <a:p>
            <a:r>
              <a:rPr lang="en-US" altLang="en-US" dirty="0" smtClean="0"/>
              <a:t>Software Piracy is the </a:t>
            </a:r>
            <a:r>
              <a:rPr lang="en-US" altLang="en-US" dirty="0" smtClean="0"/>
              <a:t>unauthorized/illegal </a:t>
            </a:r>
            <a:r>
              <a:rPr lang="en-US" altLang="en-US" dirty="0" smtClean="0"/>
              <a:t>duplication and use of  computer software/programs.</a:t>
            </a:r>
          </a:p>
        </p:txBody>
      </p:sp>
    </p:spTree>
    <p:extLst>
      <p:ext uri="{BB962C8B-B14F-4D97-AF65-F5344CB8AC3E}">
        <p14:creationId xmlns:p14="http://schemas.microsoft.com/office/powerpoint/2010/main" val="223803624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Title 1"/>
          <p:cNvSpPr>
            <a:spLocks noGrp="1"/>
          </p:cNvSpPr>
          <p:nvPr>
            <p:ph type="title"/>
          </p:nvPr>
        </p:nvSpPr>
        <p:spPr>
          <a:xfrm>
            <a:off x="2136775" y="228600"/>
            <a:ext cx="8153400" cy="990600"/>
          </a:xfrm>
        </p:spPr>
        <p:txBody>
          <a:bodyPr/>
          <a:lstStyle/>
          <a:p>
            <a:r>
              <a:rPr lang="en-US" altLang="en-US" smtClean="0"/>
              <a:t>How to prevent software piracy</a:t>
            </a:r>
          </a:p>
        </p:txBody>
      </p:sp>
      <p:sp>
        <p:nvSpPr>
          <p:cNvPr id="942083" name="Content Placeholder 2"/>
          <p:cNvSpPr>
            <a:spLocks noGrp="1"/>
          </p:cNvSpPr>
          <p:nvPr>
            <p:ph sz="quarter" idx="1"/>
          </p:nvPr>
        </p:nvSpPr>
        <p:spPr>
          <a:xfrm>
            <a:off x="1828801" y="1600200"/>
            <a:ext cx="8461375" cy="4495800"/>
          </a:xfrm>
        </p:spPr>
        <p:txBody>
          <a:bodyPr/>
          <a:lstStyle/>
          <a:p>
            <a:r>
              <a:rPr lang="en-US" altLang="en-US" dirty="0" smtClean="0"/>
              <a:t>Use of product key/serial key</a:t>
            </a:r>
          </a:p>
          <a:p>
            <a:r>
              <a:rPr lang="en-US" altLang="en-US" dirty="0" err="1" smtClean="0"/>
              <a:t>Sensitising</a:t>
            </a:r>
            <a:r>
              <a:rPr lang="en-US" altLang="en-US" dirty="0" smtClean="0"/>
              <a:t> users on the dangers of using acquiring and using software illegally.</a:t>
            </a:r>
          </a:p>
          <a:p>
            <a:r>
              <a:rPr lang="en-US" altLang="en-US" dirty="0" smtClean="0"/>
              <a:t>Use of holograms, a component which comes with the original and cannot be duplicated.</a:t>
            </a:r>
          </a:p>
          <a:p>
            <a:r>
              <a:rPr lang="en-US" altLang="en-US" dirty="0" smtClean="0"/>
              <a:t>Require software authentication and activation.</a:t>
            </a:r>
          </a:p>
          <a:p>
            <a:r>
              <a:rPr lang="en-US" altLang="en-US" dirty="0" smtClean="0"/>
              <a:t>Incorporate flexible licensing.</a:t>
            </a:r>
          </a:p>
          <a:p>
            <a:r>
              <a:rPr lang="en-US" altLang="en-US" dirty="0" smtClean="0"/>
              <a:t>Prosecute the software pirates</a:t>
            </a:r>
          </a:p>
          <a:p>
            <a:r>
              <a:rPr lang="en-US" altLang="en-US" dirty="0" smtClean="0"/>
              <a:t>Institute and enforce a copyright law</a:t>
            </a:r>
          </a:p>
          <a:p>
            <a:endParaRPr lang="en-US" altLang="en-US" dirty="0" smtClean="0"/>
          </a:p>
        </p:txBody>
      </p:sp>
    </p:spTree>
    <p:extLst>
      <p:ext uri="{BB962C8B-B14F-4D97-AF65-F5344CB8AC3E}">
        <p14:creationId xmlns:p14="http://schemas.microsoft.com/office/powerpoint/2010/main" val="259941376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Installing and uninstalling application and utility software</a:t>
            </a:r>
            <a:br>
              <a:rPr lang="en-US" altLang="en-US" smtClean="0"/>
            </a:br>
            <a:endParaRPr lang="en-US" altLang="en-US" smtClean="0"/>
          </a:p>
        </p:txBody>
      </p:sp>
      <p:sp>
        <p:nvSpPr>
          <p:cNvPr id="943107" name="Content Placeholder 2"/>
          <p:cNvSpPr>
            <a:spLocks noGrp="1"/>
          </p:cNvSpPr>
          <p:nvPr>
            <p:ph sz="quarter" idx="1"/>
          </p:nvPr>
        </p:nvSpPr>
        <p:spPr>
          <a:xfrm>
            <a:off x="2136775" y="1600200"/>
            <a:ext cx="8153400" cy="4495800"/>
          </a:xfrm>
        </p:spPr>
        <p:txBody>
          <a:bodyPr/>
          <a:lstStyle/>
          <a:p>
            <a:pPr marL="0" indent="0">
              <a:buNone/>
            </a:pPr>
            <a:r>
              <a:rPr lang="en-US" altLang="en-US" dirty="0" smtClean="0"/>
              <a:t>Program </a:t>
            </a:r>
            <a:r>
              <a:rPr lang="en-US" altLang="en-US" dirty="0" smtClean="0"/>
              <a:t>installation </a:t>
            </a:r>
            <a:r>
              <a:rPr lang="en-US" altLang="en-US" dirty="0" smtClean="0"/>
              <a:t>is the process of setting up of a program on a </a:t>
            </a:r>
            <a:r>
              <a:rPr lang="en-US" altLang="en-US" dirty="0" smtClean="0"/>
              <a:t>computer to be able to use it.</a:t>
            </a:r>
            <a:endParaRPr lang="en-US" altLang="en-US" dirty="0" smtClean="0"/>
          </a:p>
          <a:p>
            <a:pPr marL="0" indent="0">
              <a:buNone/>
            </a:pPr>
            <a:r>
              <a:rPr lang="en-US" altLang="en-US" dirty="0" smtClean="0"/>
              <a:t>Once </a:t>
            </a:r>
            <a:r>
              <a:rPr lang="en-US" altLang="en-US" dirty="0" smtClean="0"/>
              <a:t>the program has been installed, it can be executed any time without the need to reinstall until this program is </a:t>
            </a:r>
            <a:r>
              <a:rPr lang="en-US" altLang="en-US" dirty="0" smtClean="0"/>
              <a:t>uninstalled. </a:t>
            </a:r>
            <a:endParaRPr lang="en-US" altLang="en-US" dirty="0" smtClean="0"/>
          </a:p>
        </p:txBody>
      </p:sp>
    </p:spTree>
    <p:extLst>
      <p:ext uri="{BB962C8B-B14F-4D97-AF65-F5344CB8AC3E}">
        <p14:creationId xmlns:p14="http://schemas.microsoft.com/office/powerpoint/2010/main" val="46214143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Title 1"/>
          <p:cNvSpPr>
            <a:spLocks noGrp="1"/>
          </p:cNvSpPr>
          <p:nvPr>
            <p:ph type="title"/>
          </p:nvPr>
        </p:nvSpPr>
        <p:spPr>
          <a:xfrm>
            <a:off x="2136775" y="228600"/>
            <a:ext cx="8153400" cy="990600"/>
          </a:xfrm>
        </p:spPr>
        <p:txBody>
          <a:bodyPr/>
          <a:lstStyle/>
          <a:p>
            <a:r>
              <a:rPr lang="en-US" altLang="en-US" smtClean="0"/>
              <a:t>Reasons for installation of a program</a:t>
            </a:r>
          </a:p>
        </p:txBody>
      </p:sp>
      <p:sp>
        <p:nvSpPr>
          <p:cNvPr id="944131" name="Content Placeholder 2"/>
          <p:cNvSpPr>
            <a:spLocks noGrp="1"/>
          </p:cNvSpPr>
          <p:nvPr>
            <p:ph sz="quarter" idx="1"/>
          </p:nvPr>
        </p:nvSpPr>
        <p:spPr>
          <a:xfrm>
            <a:off x="1793875" y="1524000"/>
            <a:ext cx="8839200" cy="4495800"/>
          </a:xfrm>
        </p:spPr>
        <p:txBody>
          <a:bodyPr/>
          <a:lstStyle/>
          <a:p>
            <a:r>
              <a:rPr lang="en-US" altLang="en-US" dirty="0" smtClean="0"/>
              <a:t>In case of a new application package that must be installed in order to run on a computer.</a:t>
            </a:r>
          </a:p>
          <a:p>
            <a:r>
              <a:rPr lang="en-US" altLang="en-US" dirty="0" smtClean="0"/>
              <a:t> in case of a plug-in. a plug-in is a set of software components that adds specific capabilities to a larger software application </a:t>
            </a:r>
          </a:p>
          <a:p>
            <a:r>
              <a:rPr lang="en-US" altLang="en-US" dirty="0" smtClean="0"/>
              <a:t>Installation of a device driver In case a new device is attached to the computer.</a:t>
            </a:r>
          </a:p>
          <a:p>
            <a:r>
              <a:rPr lang="en-US" altLang="en-US" dirty="0" smtClean="0"/>
              <a:t> if there is need to update an old version of a program by installing an update of it</a:t>
            </a:r>
          </a:p>
          <a:p>
            <a:r>
              <a:rPr lang="en-US" altLang="en-US" dirty="0" smtClean="0"/>
              <a:t> when the program previously installed is corrupted and you need to reinstall it to be able to use it.</a:t>
            </a:r>
          </a:p>
        </p:txBody>
      </p:sp>
    </p:spTree>
    <p:extLst>
      <p:ext uri="{BB962C8B-B14F-4D97-AF65-F5344CB8AC3E}">
        <p14:creationId xmlns:p14="http://schemas.microsoft.com/office/powerpoint/2010/main" val="2226643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Types of operating system</a:t>
            </a:r>
            <a:br>
              <a:rPr lang="en-US" altLang="en-US" smtClean="0"/>
            </a:br>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 Operating systems are categorized based on:</a:t>
            </a:r>
          </a:p>
          <a:p>
            <a:pPr marL="514350" indent="-514350">
              <a:buFont typeface="+mj-lt"/>
              <a:buAutoNum type="arabicPeriod"/>
              <a:defRPr/>
            </a:pPr>
            <a:r>
              <a:rPr lang="en-US" dirty="0" smtClean="0"/>
              <a:t>The types of computers they control and the sort of applications they support. </a:t>
            </a:r>
          </a:p>
          <a:p>
            <a:pPr marL="514350" indent="-514350">
              <a:buFont typeface="+mj-lt"/>
              <a:buAutoNum type="arabicPeriod"/>
              <a:defRPr/>
            </a:pPr>
            <a:r>
              <a:rPr lang="en-US" dirty="0"/>
              <a:t>A</a:t>
            </a:r>
            <a:r>
              <a:rPr lang="en-US" dirty="0" smtClean="0"/>
              <a:t>ccording to the number of users that can be logged in at a time. </a:t>
            </a:r>
          </a:p>
          <a:p>
            <a:pPr marL="514350" indent="-514350">
              <a:buFont typeface="+mj-lt"/>
              <a:buAutoNum type="arabicPeriod"/>
              <a:defRPr/>
            </a:pPr>
            <a:r>
              <a:rPr lang="en-US" dirty="0"/>
              <a:t>T</a:t>
            </a:r>
            <a:r>
              <a:rPr lang="en-US" dirty="0" smtClean="0"/>
              <a:t>he number of tasks an operating system can perform concurrently. </a:t>
            </a:r>
          </a:p>
          <a:p>
            <a:pPr marL="514350" indent="-514350">
              <a:buFont typeface="+mj-lt"/>
              <a:buAutoNum type="arabicPeriod"/>
              <a:defRPr/>
            </a:pPr>
            <a:r>
              <a:rPr lang="en-US" dirty="0"/>
              <a:t>T</a:t>
            </a:r>
            <a:r>
              <a:rPr lang="en-US" dirty="0" smtClean="0"/>
              <a:t>he human computer interface (HCI) used.</a:t>
            </a:r>
          </a:p>
          <a:p>
            <a:pPr>
              <a:defRPr/>
            </a:pPr>
            <a:endParaRPr lang="en-US" dirty="0"/>
          </a:p>
        </p:txBody>
      </p:sp>
    </p:spTree>
    <p:extLst>
      <p:ext uri="{BB962C8B-B14F-4D97-AF65-F5344CB8AC3E}">
        <p14:creationId xmlns:p14="http://schemas.microsoft.com/office/powerpoint/2010/main" val="178452410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Program installer</a:t>
            </a:r>
            <a:br>
              <a:rPr lang="en-US" altLang="en-US" smtClean="0"/>
            </a:br>
            <a:endParaRPr lang="en-US" altLang="en-US" smtClean="0"/>
          </a:p>
        </p:txBody>
      </p:sp>
      <p:sp>
        <p:nvSpPr>
          <p:cNvPr id="945155" name="Content Placeholder 2"/>
          <p:cNvSpPr>
            <a:spLocks noGrp="1"/>
          </p:cNvSpPr>
          <p:nvPr>
            <p:ph sz="quarter" idx="1"/>
          </p:nvPr>
        </p:nvSpPr>
        <p:spPr>
          <a:xfrm>
            <a:off x="1828800" y="1524000"/>
            <a:ext cx="8839200" cy="4495800"/>
          </a:xfrm>
        </p:spPr>
        <p:txBody>
          <a:bodyPr/>
          <a:lstStyle/>
          <a:p>
            <a:pPr marL="0" indent="0">
              <a:buNone/>
            </a:pPr>
            <a:r>
              <a:rPr lang="en-US" altLang="en-US" smtClean="0"/>
              <a:t>A program installer is a specialised program which automates most of the work required for a program installation, some installers are specifically made to install the files they contain; other installers are general-purpose and work by reading the contents of the software package to be installed. </a:t>
            </a:r>
          </a:p>
          <a:p>
            <a:pPr marL="0" indent="0">
              <a:buNone/>
            </a:pPr>
            <a:r>
              <a:rPr lang="en-US" altLang="en-US" smtClean="0"/>
              <a:t>Operating systems are normally supplied with program installers that run when a new installation is required. Many programs are supplied with a dedicated installer that must be run in order to set up the program because the installation process requirements vary for each application. </a:t>
            </a:r>
          </a:p>
        </p:txBody>
      </p:sp>
    </p:spTree>
    <p:extLst>
      <p:ext uri="{BB962C8B-B14F-4D97-AF65-F5344CB8AC3E}">
        <p14:creationId xmlns:p14="http://schemas.microsoft.com/office/powerpoint/2010/main" val="243283059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Title 1"/>
          <p:cNvSpPr>
            <a:spLocks noGrp="1"/>
          </p:cNvSpPr>
          <p:nvPr>
            <p:ph type="title"/>
          </p:nvPr>
        </p:nvSpPr>
        <p:spPr>
          <a:xfrm>
            <a:off x="2136775" y="228600"/>
            <a:ext cx="8153400" cy="990600"/>
          </a:xfrm>
        </p:spPr>
        <p:txBody>
          <a:bodyPr/>
          <a:lstStyle/>
          <a:p>
            <a:endParaRPr lang="en-US" altLang="en-US" smtClean="0"/>
          </a:p>
        </p:txBody>
      </p:sp>
      <p:sp>
        <p:nvSpPr>
          <p:cNvPr id="946179" name="Content Placeholder 2"/>
          <p:cNvSpPr>
            <a:spLocks noGrp="1"/>
          </p:cNvSpPr>
          <p:nvPr>
            <p:ph sz="quarter" idx="1"/>
          </p:nvPr>
        </p:nvSpPr>
        <p:spPr>
          <a:xfrm>
            <a:off x="2136775" y="1600200"/>
            <a:ext cx="8153400" cy="4495800"/>
          </a:xfrm>
        </p:spPr>
        <p:txBody>
          <a:bodyPr/>
          <a:lstStyle/>
          <a:p>
            <a:r>
              <a:rPr lang="en-US" altLang="en-US" smtClean="0"/>
              <a:t>Installation may include unpacking of files supplied in a compressed form, copying them to suitable locations, tailoring the software to suit the hardware and the user's preferences, providing information about the program to the operating system, and so on. The installer also tests for system suitability and available mass storage space, such tests are necessary to determine the compatibility of the computer in relation to the program being installed.</a:t>
            </a:r>
          </a:p>
          <a:p>
            <a:endParaRPr lang="en-US" altLang="en-US" smtClean="0"/>
          </a:p>
        </p:txBody>
      </p:sp>
    </p:spTree>
    <p:extLst>
      <p:ext uri="{BB962C8B-B14F-4D97-AF65-F5344CB8AC3E}">
        <p14:creationId xmlns:p14="http://schemas.microsoft.com/office/powerpoint/2010/main" val="181819749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
            </a:r>
            <a:br>
              <a:rPr lang="en-US" altLang="en-US" smtClean="0"/>
            </a:br>
            <a:r>
              <a:rPr lang="en-US" altLang="en-US" smtClean="0"/>
              <a:t>The installation process</a:t>
            </a:r>
            <a:br>
              <a:rPr lang="en-US" altLang="en-US" smtClean="0"/>
            </a:br>
            <a:r>
              <a:rPr lang="en-US" altLang="en-US" smtClean="0"/>
              <a:t/>
            </a:r>
            <a:br>
              <a:rPr lang="en-US" altLang="en-US" smtClean="0"/>
            </a:br>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The installation process begins when the setup file (setup.exe) or install execution file is started, this file is generally supplied with the program it helps to install, it updates and activates the program installer.  There are two set up options; the automatic installation process and the manual installation process.   The automatic installation process offers the user minimal interaction with the system; to choose the location on the drive where you wish to install the program, and changing the installation language and choosing whether to install additional licensed programs.</a:t>
            </a:r>
          </a:p>
          <a:p>
            <a:pPr>
              <a:defRPr/>
            </a:pPr>
            <a:endParaRPr lang="en-US" dirty="0"/>
          </a:p>
        </p:txBody>
      </p:sp>
    </p:spTree>
    <p:extLst>
      <p:ext uri="{BB962C8B-B14F-4D97-AF65-F5344CB8AC3E}">
        <p14:creationId xmlns:p14="http://schemas.microsoft.com/office/powerpoint/2010/main" val="333944498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Title 1"/>
          <p:cNvSpPr>
            <a:spLocks noGrp="1"/>
          </p:cNvSpPr>
          <p:nvPr>
            <p:ph type="title"/>
          </p:nvPr>
        </p:nvSpPr>
        <p:spPr>
          <a:xfrm>
            <a:off x="2136775" y="228600"/>
            <a:ext cx="8153400" cy="990600"/>
          </a:xfrm>
        </p:spPr>
        <p:txBody>
          <a:bodyPr/>
          <a:lstStyle/>
          <a:p>
            <a:r>
              <a:rPr lang="en-US" altLang="en-US" smtClean="0"/>
              <a:t>Manual (customised) installation </a:t>
            </a:r>
          </a:p>
        </p:txBody>
      </p:sp>
      <p:sp>
        <p:nvSpPr>
          <p:cNvPr id="948227" name="Content Placeholder 2"/>
          <p:cNvSpPr>
            <a:spLocks noGrp="1"/>
          </p:cNvSpPr>
          <p:nvPr>
            <p:ph sz="quarter" idx="1"/>
          </p:nvPr>
        </p:nvSpPr>
        <p:spPr>
          <a:xfrm>
            <a:off x="2136775" y="1600200"/>
            <a:ext cx="8153400" cy="4495800"/>
          </a:xfrm>
        </p:spPr>
        <p:txBody>
          <a:bodyPr/>
          <a:lstStyle/>
          <a:p>
            <a:r>
              <a:rPr lang="en-US" altLang="en-US" smtClean="0"/>
              <a:t>A manual (customised) installation offers a more interactive environment, enabling you to make as many choices as possible regarding the installation options. For example, making choice of the language for the installer to use, the location where to install the program, the amount of disk space to use, the parts of the program to install, whether to place program shortcuts on the desk top or not etc.</a:t>
            </a:r>
          </a:p>
          <a:p>
            <a:endParaRPr lang="en-US" altLang="en-US" smtClean="0"/>
          </a:p>
        </p:txBody>
      </p:sp>
    </p:spTree>
    <p:extLst>
      <p:ext uri="{BB962C8B-B14F-4D97-AF65-F5344CB8AC3E}">
        <p14:creationId xmlns:p14="http://schemas.microsoft.com/office/powerpoint/2010/main" val="366213089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Title 1"/>
          <p:cNvSpPr>
            <a:spLocks noGrp="1"/>
          </p:cNvSpPr>
          <p:nvPr>
            <p:ph type="title"/>
          </p:nvPr>
        </p:nvSpPr>
        <p:spPr>
          <a:xfrm>
            <a:off x="2136775" y="228600"/>
            <a:ext cx="8153400" cy="990600"/>
          </a:xfrm>
        </p:spPr>
        <p:txBody>
          <a:bodyPr/>
          <a:lstStyle/>
          <a:p>
            <a:endParaRPr lang="en-US" altLang="en-US" smtClean="0"/>
          </a:p>
        </p:txBody>
      </p:sp>
      <p:sp>
        <p:nvSpPr>
          <p:cNvPr id="949251" name="Content Placeholder 2"/>
          <p:cNvSpPr>
            <a:spLocks noGrp="1"/>
          </p:cNvSpPr>
          <p:nvPr>
            <p:ph sz="quarter" idx="1"/>
          </p:nvPr>
        </p:nvSpPr>
        <p:spPr>
          <a:xfrm>
            <a:off x="2136775" y="1600200"/>
            <a:ext cx="8153400" cy="4495800"/>
          </a:xfrm>
        </p:spPr>
        <p:txBody>
          <a:bodyPr/>
          <a:lstStyle/>
          <a:p>
            <a:r>
              <a:rPr lang="en-US" altLang="en-US" smtClean="0"/>
              <a:t>The installer then checks whether the computer system has the minimum system resources needed to run the program before it can proceed. Usually the installer may require additional information such as personal identification, and the product key, or code for the wizard to proceed. You may also need to check the “agree” button of the end user license agreement before installation can proceed.</a:t>
            </a:r>
          </a:p>
          <a:p>
            <a:endParaRPr lang="en-US" altLang="en-US" smtClean="0"/>
          </a:p>
        </p:txBody>
      </p:sp>
    </p:spTree>
    <p:extLst>
      <p:ext uri="{BB962C8B-B14F-4D97-AF65-F5344CB8AC3E}">
        <p14:creationId xmlns:p14="http://schemas.microsoft.com/office/powerpoint/2010/main" val="179993894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Title 1"/>
          <p:cNvSpPr>
            <a:spLocks noGrp="1"/>
          </p:cNvSpPr>
          <p:nvPr>
            <p:ph type="title"/>
          </p:nvPr>
        </p:nvSpPr>
        <p:spPr>
          <a:xfrm>
            <a:off x="2136775" y="228600"/>
            <a:ext cx="8153400" cy="990600"/>
          </a:xfrm>
        </p:spPr>
        <p:txBody>
          <a:bodyPr/>
          <a:lstStyle/>
          <a:p>
            <a:endParaRPr lang="en-US" altLang="en-US" smtClean="0"/>
          </a:p>
        </p:txBody>
      </p:sp>
      <p:sp>
        <p:nvSpPr>
          <p:cNvPr id="950275" name="Content Placeholder 2"/>
          <p:cNvSpPr>
            <a:spLocks noGrp="1"/>
          </p:cNvSpPr>
          <p:nvPr>
            <p:ph sz="quarter" idx="1"/>
          </p:nvPr>
        </p:nvSpPr>
        <p:spPr>
          <a:xfrm>
            <a:off x="2136775" y="1600200"/>
            <a:ext cx="8153400" cy="4495800"/>
          </a:xfrm>
        </p:spPr>
        <p:txBody>
          <a:bodyPr/>
          <a:lstStyle/>
          <a:p>
            <a:r>
              <a:rPr lang="en-US" altLang="en-US" smtClean="0"/>
              <a:t>When you install or upgrade software on the computer system, the installer program writes new files to the system, creating new registry entries, and new folders, links and shortcuts, and in some cases, it will even download new files from the Internet during the installation process.</a:t>
            </a:r>
          </a:p>
          <a:p>
            <a:endParaRPr lang="en-US" altLang="en-US" smtClean="0"/>
          </a:p>
        </p:txBody>
      </p:sp>
    </p:spTree>
    <p:extLst>
      <p:ext uri="{BB962C8B-B14F-4D97-AF65-F5344CB8AC3E}">
        <p14:creationId xmlns:p14="http://schemas.microsoft.com/office/powerpoint/2010/main" val="54621568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1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0"/>
            <a:ext cx="414337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113" y="3181351"/>
            <a:ext cx="4106862"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30426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00537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Remember the following before and when installing a program</a:t>
            </a:r>
            <a:br>
              <a:rPr lang="en-US" altLang="en-US" smtClean="0"/>
            </a:br>
            <a:endParaRPr lang="en-US" altLang="en-US" smtClean="0"/>
          </a:p>
        </p:txBody>
      </p:sp>
      <p:sp>
        <p:nvSpPr>
          <p:cNvPr id="953347" name="Content Placeholder 2"/>
          <p:cNvSpPr>
            <a:spLocks noGrp="1"/>
          </p:cNvSpPr>
          <p:nvPr>
            <p:ph sz="quarter" idx="1"/>
          </p:nvPr>
        </p:nvSpPr>
        <p:spPr>
          <a:xfrm>
            <a:off x="1676400" y="1371600"/>
            <a:ext cx="8991600" cy="4724400"/>
          </a:xfrm>
        </p:spPr>
        <p:txBody>
          <a:bodyPr/>
          <a:lstStyle/>
          <a:p>
            <a:r>
              <a:rPr lang="en-US" altLang="en-US" smtClean="0"/>
              <a:t>To read the manuals for the program or the readme file located in the same directory as the install commonly contain exact instructions on how to install a program.</a:t>
            </a:r>
          </a:p>
          <a:p>
            <a:r>
              <a:rPr lang="en-US" altLang="en-US" smtClean="0"/>
              <a:t>To make sure your computer meets the requirements of the program, game, or utility you are attempting to install.</a:t>
            </a:r>
          </a:p>
          <a:p>
            <a:r>
              <a:rPr lang="en-US" altLang="en-US" smtClean="0"/>
              <a:t>After installing or during the installation, a program may need to install other programs, files, or utilities before it is able to run. If this is the case, the program will commonly prompt you to install the program or you may need to run a separate installation before the program can be fully used.</a:t>
            </a:r>
          </a:p>
          <a:p>
            <a:endParaRPr lang="en-US" altLang="en-US" smtClean="0"/>
          </a:p>
        </p:txBody>
      </p:sp>
    </p:spTree>
    <p:extLst>
      <p:ext uri="{BB962C8B-B14F-4D97-AF65-F5344CB8AC3E}">
        <p14:creationId xmlns:p14="http://schemas.microsoft.com/office/powerpoint/2010/main" val="181263949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Title 1"/>
          <p:cNvSpPr>
            <a:spLocks noGrp="1"/>
          </p:cNvSpPr>
          <p:nvPr>
            <p:ph type="title"/>
          </p:nvPr>
        </p:nvSpPr>
        <p:spPr>
          <a:xfrm>
            <a:off x="2136775" y="228600"/>
            <a:ext cx="8153400" cy="990600"/>
          </a:xfrm>
        </p:spPr>
        <p:txBody>
          <a:bodyPr/>
          <a:lstStyle/>
          <a:p>
            <a:endParaRPr lang="en-US" altLang="en-US" smtClean="0"/>
          </a:p>
        </p:txBody>
      </p:sp>
      <p:sp>
        <p:nvSpPr>
          <p:cNvPr id="954371" name="Content Placeholder 2"/>
          <p:cNvSpPr>
            <a:spLocks noGrp="1"/>
          </p:cNvSpPr>
          <p:nvPr>
            <p:ph sz="quarter" idx="1"/>
          </p:nvPr>
        </p:nvSpPr>
        <p:spPr>
          <a:xfrm>
            <a:off x="2136775" y="1600200"/>
            <a:ext cx="8153400" cy="4495800"/>
          </a:xfrm>
        </p:spPr>
        <p:txBody>
          <a:bodyPr/>
          <a:lstStyle/>
          <a:p>
            <a:r>
              <a:rPr lang="en-US" altLang="en-US" smtClean="0"/>
              <a:t>When installing a program, utility, or game, it is always a good idea first to close or disable any other programs that are running.</a:t>
            </a:r>
          </a:p>
          <a:p>
            <a:r>
              <a:rPr lang="en-US" altLang="en-US" smtClean="0"/>
              <a:t>It usually requires the computer system to restart after installing a new program for it to work well, the computer may prompt you to reboot the system for the installed program to work.</a:t>
            </a:r>
          </a:p>
          <a:p>
            <a:endParaRPr lang="en-US" altLang="en-US" smtClean="0"/>
          </a:p>
        </p:txBody>
      </p:sp>
    </p:spTree>
    <p:extLst>
      <p:ext uri="{BB962C8B-B14F-4D97-AF65-F5344CB8AC3E}">
        <p14:creationId xmlns:p14="http://schemas.microsoft.com/office/powerpoint/2010/main" val="1370024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Title 1"/>
          <p:cNvSpPr>
            <a:spLocks noGrp="1"/>
          </p:cNvSpPr>
          <p:nvPr>
            <p:ph type="title"/>
          </p:nvPr>
        </p:nvSpPr>
        <p:spPr>
          <a:xfrm>
            <a:off x="2136775" y="228600"/>
            <a:ext cx="8153400" cy="990600"/>
          </a:xfrm>
        </p:spPr>
        <p:txBody>
          <a:bodyPr/>
          <a:lstStyle/>
          <a:p>
            <a:r>
              <a:rPr lang="en-US" altLang="en-US" smtClean="0"/>
              <a:t>Classification according to tasks handled</a:t>
            </a:r>
          </a:p>
        </p:txBody>
      </p:sp>
      <p:sp>
        <p:nvSpPr>
          <p:cNvPr id="792579" name="Content Placeholder 2"/>
          <p:cNvSpPr>
            <a:spLocks noGrp="1"/>
          </p:cNvSpPr>
          <p:nvPr>
            <p:ph sz="quarter" idx="1"/>
          </p:nvPr>
        </p:nvSpPr>
        <p:spPr>
          <a:xfrm>
            <a:off x="2136775" y="1600200"/>
            <a:ext cx="8153400" cy="4495800"/>
          </a:xfrm>
        </p:spPr>
        <p:txBody>
          <a:bodyPr/>
          <a:lstStyle/>
          <a:p>
            <a:r>
              <a:rPr lang="en-US" altLang="en-US" smtClean="0"/>
              <a:t>Single operating system</a:t>
            </a:r>
          </a:p>
          <a:p>
            <a:r>
              <a:rPr lang="en-US" altLang="en-US" smtClean="0"/>
              <a:t>Multitasking operating system</a:t>
            </a:r>
          </a:p>
          <a:p>
            <a:r>
              <a:rPr lang="en-US" altLang="en-US" smtClean="0"/>
              <a:t>Multithreading operating system</a:t>
            </a:r>
          </a:p>
          <a:p>
            <a:r>
              <a:rPr lang="en-US" altLang="en-US" smtClean="0"/>
              <a:t>Multiprocessing operating system</a:t>
            </a:r>
          </a:p>
          <a:p>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414615808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Installing Device drivers</a:t>
            </a:r>
            <a:br>
              <a:rPr lang="en-US" altLang="en-US" smtClean="0"/>
            </a:br>
            <a:endParaRPr lang="en-US" altLang="en-US" smtClean="0"/>
          </a:p>
        </p:txBody>
      </p:sp>
      <p:sp>
        <p:nvSpPr>
          <p:cNvPr id="955395" name="Content Placeholder 2"/>
          <p:cNvSpPr>
            <a:spLocks noGrp="1"/>
          </p:cNvSpPr>
          <p:nvPr>
            <p:ph sz="quarter" idx="1"/>
          </p:nvPr>
        </p:nvSpPr>
        <p:spPr>
          <a:xfrm>
            <a:off x="1676400" y="1143000"/>
            <a:ext cx="8991600" cy="4953000"/>
          </a:xfrm>
        </p:spPr>
        <p:txBody>
          <a:bodyPr/>
          <a:lstStyle/>
          <a:p>
            <a:r>
              <a:rPr lang="en-US" altLang="en-US" dirty="0" smtClean="0"/>
              <a:t>The device driver is a program that controls a particular type of device that is attached to a computer system. Modern operating systems are designed with many device drivers. The operating system will automatically detect any new hardware attached to it and install an appropriate driver and it will be able to work. However, if you buy a new type of device that the operating system whose driver was not included in the operating system, you'll have to manually install the new device driver. </a:t>
            </a:r>
          </a:p>
        </p:txBody>
      </p:sp>
    </p:spTree>
    <p:extLst>
      <p:ext uri="{BB962C8B-B14F-4D97-AF65-F5344CB8AC3E}">
        <p14:creationId xmlns:p14="http://schemas.microsoft.com/office/powerpoint/2010/main" val="158931561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Steps to follow In order to Install a new device</a:t>
            </a:r>
            <a:br>
              <a:rPr lang="en-US" altLang="en-US" smtClean="0"/>
            </a:br>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Open Windows Device Manager (Start&gt;control panel&gt; systems&gt; hardware tab&gt; device manager. In the Windows 7 Control Panel, Device Manager is under the System group. You can also right-click “My Computer”, then click "Manage" and then click on "Device Driver."). In the Device Manager make sure the device you're attempting to install is not already listed from past install attempts. If the device is found, highlight it and remove it from Device Manager to prevent any conflicts during the install. Find the device that you want to install a driver for. </a:t>
            </a:r>
          </a:p>
          <a:p>
            <a:pPr>
              <a:defRPr/>
            </a:pPr>
            <a:r>
              <a:rPr lang="en-US" dirty="0" smtClean="0"/>
              <a:t> </a:t>
            </a:r>
          </a:p>
          <a:p>
            <a:pPr>
              <a:defRPr/>
            </a:pPr>
            <a:endParaRPr lang="en-US" dirty="0"/>
          </a:p>
        </p:txBody>
      </p:sp>
    </p:spTree>
    <p:extLst>
      <p:ext uri="{BB962C8B-B14F-4D97-AF65-F5344CB8AC3E}">
        <p14:creationId xmlns:p14="http://schemas.microsoft.com/office/powerpoint/2010/main" val="348473072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Title 1"/>
          <p:cNvSpPr>
            <a:spLocks noGrp="1"/>
          </p:cNvSpPr>
          <p:nvPr>
            <p:ph type="title"/>
          </p:nvPr>
        </p:nvSpPr>
        <p:spPr>
          <a:xfrm>
            <a:off x="2136775" y="228600"/>
            <a:ext cx="8153400" cy="990600"/>
          </a:xfrm>
        </p:spPr>
        <p:txBody>
          <a:bodyPr/>
          <a:lstStyle/>
          <a:p>
            <a:endParaRPr lang="en-US" altLang="en-US" smtClean="0"/>
          </a:p>
        </p:txBody>
      </p:sp>
      <p:sp>
        <p:nvSpPr>
          <p:cNvPr id="957443" name="Content Placeholder 2"/>
          <p:cNvSpPr>
            <a:spLocks noGrp="1"/>
          </p:cNvSpPr>
          <p:nvPr>
            <p:ph sz="quarter" idx="1"/>
          </p:nvPr>
        </p:nvSpPr>
        <p:spPr>
          <a:xfrm>
            <a:off x="1981200" y="1447800"/>
            <a:ext cx="8534400" cy="4648200"/>
          </a:xfrm>
        </p:spPr>
        <p:txBody>
          <a:bodyPr/>
          <a:lstStyle/>
          <a:p>
            <a:r>
              <a:rPr lang="en-US" altLang="en-US" smtClean="0"/>
              <a:t>You may need to choose "View" and "Show hidden devices" to find it, or it may be represented by a yellow question mark if there is no driver for it yet and the computer doesn't recognize it. The categories may help you find it if Windows knows in general what type of device it is. For example, if you have plugged in a new keyboard and there's a yellow question mark under the "Keyboards" category, then you may need to reinstall the keyboard drivers for it to work.</a:t>
            </a:r>
          </a:p>
          <a:p>
            <a:r>
              <a:rPr lang="en-US" altLang="en-US" smtClean="0"/>
              <a:t>Once you have verified the Device Manager, reboot the computer.</a:t>
            </a:r>
          </a:p>
        </p:txBody>
      </p:sp>
    </p:spTree>
    <p:extLst>
      <p:ext uri="{BB962C8B-B14F-4D97-AF65-F5344CB8AC3E}">
        <p14:creationId xmlns:p14="http://schemas.microsoft.com/office/powerpoint/2010/main" val="145802698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Title 1"/>
          <p:cNvSpPr>
            <a:spLocks noGrp="1"/>
          </p:cNvSpPr>
          <p:nvPr>
            <p:ph type="title"/>
          </p:nvPr>
        </p:nvSpPr>
        <p:spPr>
          <a:xfrm>
            <a:off x="2136775" y="228600"/>
            <a:ext cx="8153400" cy="990600"/>
          </a:xfrm>
        </p:spPr>
        <p:txBody>
          <a:bodyPr/>
          <a:lstStyle/>
          <a:p>
            <a:endParaRPr lang="en-US" altLang="en-US" smtClean="0"/>
          </a:p>
        </p:txBody>
      </p:sp>
      <p:sp>
        <p:nvSpPr>
          <p:cNvPr id="958467" name="Content Placeholder 2"/>
          <p:cNvSpPr>
            <a:spLocks noGrp="1"/>
          </p:cNvSpPr>
          <p:nvPr>
            <p:ph sz="quarter" idx="1"/>
          </p:nvPr>
        </p:nvSpPr>
        <p:spPr>
          <a:xfrm>
            <a:off x="1828800" y="914400"/>
            <a:ext cx="8686800" cy="5181600"/>
          </a:xfrm>
        </p:spPr>
        <p:txBody>
          <a:bodyPr/>
          <a:lstStyle/>
          <a:p>
            <a:r>
              <a:rPr lang="en-US" altLang="en-US" smtClean="0"/>
              <a:t>As the computer is rebooting an “install new hardware” wizard should appear if Windows detects the new hardware. Using this wizard you should be able to point the operating system (Windows) to the folder containing your drivers either on the CD, diskette, or the folder containing the files you downloaded;</a:t>
            </a:r>
          </a:p>
          <a:p>
            <a:r>
              <a:rPr lang="en-US" altLang="en-US" smtClean="0"/>
              <a:t>Select install for a list or specific location this time and click next. Uncheck "search removable media" and check include this location in search. Click the browse button and go to the directory where you saved your new driver. (If it is on CD simply search removable media and it will find it).</a:t>
            </a:r>
          </a:p>
          <a:p>
            <a:endParaRPr lang="en-US" altLang="en-US" smtClean="0"/>
          </a:p>
        </p:txBody>
      </p:sp>
    </p:spTree>
    <p:extLst>
      <p:ext uri="{BB962C8B-B14F-4D97-AF65-F5344CB8AC3E}">
        <p14:creationId xmlns:p14="http://schemas.microsoft.com/office/powerpoint/2010/main" val="298029925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Title 1"/>
          <p:cNvSpPr>
            <a:spLocks noGrp="1"/>
          </p:cNvSpPr>
          <p:nvPr>
            <p:ph type="title"/>
          </p:nvPr>
        </p:nvSpPr>
        <p:spPr>
          <a:xfrm>
            <a:off x="2136775" y="228600"/>
            <a:ext cx="8153400" cy="990600"/>
          </a:xfrm>
        </p:spPr>
        <p:txBody>
          <a:bodyPr/>
          <a:lstStyle/>
          <a:p>
            <a:endParaRPr lang="en-US" altLang="en-US" smtClean="0"/>
          </a:p>
        </p:txBody>
      </p:sp>
      <p:sp>
        <p:nvSpPr>
          <p:cNvPr id="959491" name="Content Placeholder 2"/>
          <p:cNvSpPr>
            <a:spLocks noGrp="1"/>
          </p:cNvSpPr>
          <p:nvPr>
            <p:ph sz="quarter" idx="1"/>
          </p:nvPr>
        </p:nvSpPr>
        <p:spPr>
          <a:xfrm>
            <a:off x="2136775" y="1066800"/>
            <a:ext cx="8153400" cy="5029200"/>
          </a:xfrm>
        </p:spPr>
        <p:txBody>
          <a:bodyPr/>
          <a:lstStyle/>
          <a:p>
            <a:r>
              <a:rPr lang="en-US" altLang="en-US" smtClean="0"/>
              <a:t>Click next and it will attempt to install the driver. Once done click next and your new driver is install. A reboot might be required for the device to work properly.</a:t>
            </a:r>
          </a:p>
          <a:p>
            <a:r>
              <a:rPr lang="en-US" altLang="en-US" smtClean="0"/>
              <a:t>If Windows does not detect any new hardware, open Control Panel and double-click the Add hardware (or Add a device) icon to run the hardware detection wizard. During the steps you will have an option to tell Windows whether you have a disk containing the drivers for your new hardware device, at this point direct Windows to the directory containing the drivers for your device.</a:t>
            </a:r>
          </a:p>
          <a:p>
            <a:endParaRPr lang="en-US" altLang="en-US" smtClean="0"/>
          </a:p>
        </p:txBody>
      </p:sp>
    </p:spTree>
    <p:extLst>
      <p:ext uri="{BB962C8B-B14F-4D97-AF65-F5344CB8AC3E}">
        <p14:creationId xmlns:p14="http://schemas.microsoft.com/office/powerpoint/2010/main" val="307347156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Title 1"/>
          <p:cNvSpPr>
            <a:spLocks noGrp="1"/>
          </p:cNvSpPr>
          <p:nvPr>
            <p:ph type="title"/>
          </p:nvPr>
        </p:nvSpPr>
        <p:spPr>
          <a:xfrm>
            <a:off x="2136775" y="228600"/>
            <a:ext cx="8153400" cy="990600"/>
          </a:xfrm>
        </p:spPr>
        <p:txBody>
          <a:bodyPr/>
          <a:lstStyle/>
          <a:p>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a:defRPr/>
            </a:pPr>
            <a:r>
              <a:rPr lang="en-US" dirty="0" smtClean="0"/>
              <a:t>Once drivers have been installed reboot.</a:t>
            </a:r>
          </a:p>
          <a:p>
            <a:pPr marL="0" indent="0">
              <a:buNone/>
              <a:defRPr/>
            </a:pPr>
            <a:r>
              <a:rPr lang="en-US" b="1" dirty="0" smtClean="0"/>
              <a:t>Executable driver files</a:t>
            </a:r>
          </a:p>
          <a:p>
            <a:pPr marL="0" indent="0">
              <a:buNone/>
              <a:defRPr/>
            </a:pPr>
            <a:r>
              <a:rPr lang="en-US" dirty="0" smtClean="0"/>
              <a:t>Many computer and hardware manufacturers today  pre-package their drivers into executable files(usually in compressed form) or have the drivers installed through the setup file, which means you only have to double-clicking the setup file to install the drivers to the computer.</a:t>
            </a:r>
          </a:p>
          <a:p>
            <a:pPr>
              <a:defRPr/>
            </a:pPr>
            <a:endParaRPr lang="en-US" dirty="0"/>
          </a:p>
        </p:txBody>
      </p:sp>
    </p:spTree>
    <p:extLst>
      <p:ext uri="{BB962C8B-B14F-4D97-AF65-F5344CB8AC3E}">
        <p14:creationId xmlns:p14="http://schemas.microsoft.com/office/powerpoint/2010/main" val="215929823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Upgrading drivers for already installed devices</a:t>
            </a:r>
            <a:br>
              <a:rPr lang="en-US" altLang="en-US" smtClean="0"/>
            </a:br>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It may be necessary to update a device driver for the device to worker better; ensure that the latest device driver for each of the devices is loaded onto the computer system. Manufacturers frequently update their drivers to fix problems of earlier versions and take advantage of upgraded operating system features. These drivers are usually available from the manufacturer's Web site for downloading. In the Hardware Update Wizard, click to select the Have Disk option or any other disk where the downloaded file is located, and then click the Browse button to locate the driver files.</a:t>
            </a:r>
          </a:p>
          <a:p>
            <a:pPr>
              <a:defRPr/>
            </a:pPr>
            <a:endParaRPr lang="en-US" dirty="0"/>
          </a:p>
        </p:txBody>
      </p:sp>
    </p:spTree>
    <p:extLst>
      <p:ext uri="{BB962C8B-B14F-4D97-AF65-F5344CB8AC3E}">
        <p14:creationId xmlns:p14="http://schemas.microsoft.com/office/powerpoint/2010/main" val="199157207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Title 1"/>
          <p:cNvSpPr>
            <a:spLocks noGrp="1"/>
          </p:cNvSpPr>
          <p:nvPr>
            <p:ph type="title"/>
          </p:nvPr>
        </p:nvSpPr>
        <p:spPr>
          <a:xfrm>
            <a:off x="2136775" y="228600"/>
            <a:ext cx="8153400" cy="990600"/>
          </a:xfrm>
        </p:spPr>
        <p:txBody>
          <a:bodyPr/>
          <a:lstStyle/>
          <a:p>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a:defRPr/>
            </a:pPr>
            <a:r>
              <a:rPr lang="en-US" dirty="0" smtClean="0"/>
              <a:t>Or </a:t>
            </a:r>
          </a:p>
          <a:p>
            <a:pPr marL="0" indent="0">
              <a:buNone/>
              <a:defRPr/>
            </a:pPr>
            <a:r>
              <a:rPr lang="en-US" dirty="0" smtClean="0"/>
              <a:t>Open Windows Device Manager. In the Device Manager locate the device you wish to update the drivers for.</a:t>
            </a:r>
          </a:p>
          <a:p>
            <a:pPr>
              <a:defRPr/>
            </a:pPr>
            <a:r>
              <a:rPr lang="en-US" dirty="0" smtClean="0"/>
              <a:t>Right-click the device and click Properties.</a:t>
            </a:r>
          </a:p>
          <a:p>
            <a:pPr>
              <a:defRPr/>
            </a:pPr>
            <a:r>
              <a:rPr lang="en-US" dirty="0" smtClean="0"/>
              <a:t>In the Properties window click the Driver tab.</a:t>
            </a:r>
          </a:p>
          <a:p>
            <a:pPr>
              <a:defRPr/>
            </a:pPr>
            <a:r>
              <a:rPr lang="en-US" dirty="0" smtClean="0"/>
              <a:t>Click the Update Driver button.</a:t>
            </a:r>
          </a:p>
          <a:p>
            <a:pPr>
              <a:defRPr/>
            </a:pPr>
            <a:r>
              <a:rPr lang="en-US" dirty="0" smtClean="0"/>
              <a:t>In the Hardware Update Wizard point Windows to the location of the updated drivers on your hard disk drive</a:t>
            </a:r>
          </a:p>
          <a:p>
            <a:pPr>
              <a:defRPr/>
            </a:pPr>
            <a:endParaRPr lang="en-US" dirty="0"/>
          </a:p>
        </p:txBody>
      </p:sp>
    </p:spTree>
    <p:extLst>
      <p:ext uri="{BB962C8B-B14F-4D97-AF65-F5344CB8AC3E}">
        <p14:creationId xmlns:p14="http://schemas.microsoft.com/office/powerpoint/2010/main" val="296051501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Title 1"/>
          <p:cNvSpPr>
            <a:spLocks noGrp="1"/>
          </p:cNvSpPr>
          <p:nvPr>
            <p:ph type="title"/>
          </p:nvPr>
        </p:nvSpPr>
        <p:spPr>
          <a:xfrm>
            <a:off x="2136775" y="228600"/>
            <a:ext cx="8153400" cy="990600"/>
          </a:xfrm>
        </p:spPr>
        <p:txBody>
          <a:bodyPr/>
          <a:lstStyle/>
          <a:p>
            <a:endParaRPr lang="en-US" altLang="en-US" smtClean="0"/>
          </a:p>
        </p:txBody>
      </p:sp>
      <p:sp>
        <p:nvSpPr>
          <p:cNvPr id="3" name="Content Placeholder 2"/>
          <p:cNvSpPr>
            <a:spLocks noGrp="1"/>
          </p:cNvSpPr>
          <p:nvPr>
            <p:ph sz="quarter" idx="1"/>
          </p:nvPr>
        </p:nvSpPr>
        <p:spPr>
          <a:xfrm>
            <a:off x="1676400" y="1371600"/>
            <a:ext cx="8991600" cy="4495800"/>
          </a:xfrm>
        </p:spPr>
        <p:txBody>
          <a:bodyPr/>
          <a:lstStyle/>
          <a:p>
            <a:pPr>
              <a:defRPr/>
            </a:pPr>
            <a:r>
              <a:rPr lang="en-US" dirty="0" smtClean="0"/>
              <a:t>Once drivers have been installed reboot.</a:t>
            </a:r>
          </a:p>
          <a:p>
            <a:pPr marL="0" indent="0">
              <a:buNone/>
              <a:defRPr/>
            </a:pPr>
            <a:r>
              <a:rPr lang="en-US" b="1" dirty="0" smtClean="0"/>
              <a:t>Install through the .</a:t>
            </a:r>
            <a:r>
              <a:rPr lang="en-US" b="1" dirty="0" err="1" smtClean="0"/>
              <a:t>inf</a:t>
            </a:r>
            <a:r>
              <a:rPr lang="en-US" b="1" dirty="0" smtClean="0"/>
              <a:t> file</a:t>
            </a:r>
          </a:p>
          <a:p>
            <a:pPr marL="0" indent="0">
              <a:buNone/>
              <a:defRPr/>
            </a:pPr>
            <a:r>
              <a:rPr lang="en-US" dirty="0" smtClean="0"/>
              <a:t>The installation instructions for drivers and hardware devices are always contained in an .</a:t>
            </a:r>
            <a:r>
              <a:rPr lang="en-US" dirty="0" err="1" smtClean="0"/>
              <a:t>inf</a:t>
            </a:r>
            <a:r>
              <a:rPr lang="en-US" dirty="0" smtClean="0"/>
              <a:t> file (has .</a:t>
            </a:r>
            <a:r>
              <a:rPr lang="en-US" dirty="0" err="1" smtClean="0"/>
              <a:t>inf</a:t>
            </a:r>
            <a:r>
              <a:rPr lang="en-US" dirty="0" smtClean="0"/>
              <a:t> </a:t>
            </a:r>
            <a:r>
              <a:rPr lang="en-US" dirty="0" err="1" smtClean="0"/>
              <a:t>extention</a:t>
            </a:r>
            <a:r>
              <a:rPr lang="en-US" dirty="0" smtClean="0"/>
              <a:t>) this file is located within the drivers. This is a Setup Information file which is a plain text file used by an operating system for installation of software and drivers, it tells the operating system on how to go about with the installation process. For example, Autorun.inf is the primary instruction file associated with the </a:t>
            </a:r>
            <a:r>
              <a:rPr lang="en-US" dirty="0" err="1" smtClean="0"/>
              <a:t>Autorun</a:t>
            </a:r>
            <a:r>
              <a:rPr lang="en-US" dirty="0" smtClean="0"/>
              <a:t> function. </a:t>
            </a:r>
            <a:endParaRPr lang="en-US" dirty="0"/>
          </a:p>
        </p:txBody>
      </p:sp>
    </p:spTree>
    <p:extLst>
      <p:ext uri="{BB962C8B-B14F-4D97-AF65-F5344CB8AC3E}">
        <p14:creationId xmlns:p14="http://schemas.microsoft.com/office/powerpoint/2010/main" val="319811225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Title 1"/>
          <p:cNvSpPr>
            <a:spLocks noGrp="1"/>
          </p:cNvSpPr>
          <p:nvPr>
            <p:ph type="title"/>
          </p:nvPr>
        </p:nvSpPr>
        <p:spPr>
          <a:xfrm>
            <a:off x="2136775" y="228600"/>
            <a:ext cx="8153400" cy="990600"/>
          </a:xfrm>
        </p:spPr>
        <p:txBody>
          <a:bodyPr/>
          <a:lstStyle/>
          <a:p>
            <a:endParaRPr lang="en-US" altLang="en-US" smtClean="0"/>
          </a:p>
        </p:txBody>
      </p:sp>
      <p:sp>
        <p:nvSpPr>
          <p:cNvPr id="964611" name="Content Placeholder 2"/>
          <p:cNvSpPr>
            <a:spLocks noGrp="1"/>
          </p:cNvSpPr>
          <p:nvPr>
            <p:ph sz="quarter" idx="1"/>
          </p:nvPr>
        </p:nvSpPr>
        <p:spPr>
          <a:xfrm>
            <a:off x="2136775" y="1600200"/>
            <a:ext cx="8153400" cy="4495800"/>
          </a:xfrm>
        </p:spPr>
        <p:txBody>
          <a:bodyPr/>
          <a:lstStyle/>
          <a:p>
            <a:r>
              <a:rPr lang="en-US" altLang="en-US" smtClean="0"/>
              <a:t>Autorun.inf itself is a simple text-based configuration file that tells the operating system which executable file to start, which icon to use, and which additional menu commands to make available. </a:t>
            </a:r>
          </a:p>
          <a:p>
            <a:r>
              <a:rPr lang="en-US" altLang="en-US" smtClean="0"/>
              <a:t>Locate the .inf for the progam you want to install then right-click that file and choose the option for install. Once you have right-clicked and installed the driver, reboot the computer.</a:t>
            </a:r>
          </a:p>
          <a:p>
            <a:endParaRPr lang="en-US" altLang="en-US" smtClean="0"/>
          </a:p>
        </p:txBody>
      </p:sp>
    </p:spTree>
    <p:extLst>
      <p:ext uri="{BB962C8B-B14F-4D97-AF65-F5344CB8AC3E}">
        <p14:creationId xmlns:p14="http://schemas.microsoft.com/office/powerpoint/2010/main" val="3101467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
            </a:r>
            <a:br>
              <a:rPr lang="en-US" altLang="en-US" smtClean="0"/>
            </a:br>
            <a:r>
              <a:rPr lang="en-US" altLang="en-US" smtClean="0"/>
              <a:t>Single task operating system</a:t>
            </a:r>
            <a:br>
              <a:rPr lang="en-US" altLang="en-US" smtClean="0"/>
            </a:br>
            <a:r>
              <a:rPr lang="en-US" altLang="en-US" smtClean="0"/>
              <a:t/>
            </a:r>
            <a:br>
              <a:rPr lang="en-US" altLang="en-US" smtClean="0"/>
            </a:br>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The single task or single program operating system are OS that allow processing of only one user program at a time. This implies that the user can only run one interactive program at a time. </a:t>
            </a:r>
          </a:p>
          <a:p>
            <a:pPr marL="0" indent="0">
              <a:buNone/>
              <a:defRPr/>
            </a:pPr>
            <a:r>
              <a:rPr lang="en-US" dirty="0" smtClean="0"/>
              <a:t>An example of such an operating system is MS-DOS.</a:t>
            </a:r>
          </a:p>
          <a:p>
            <a:pPr>
              <a:defRPr/>
            </a:pPr>
            <a:endParaRPr lang="en-US" dirty="0" smtClean="0"/>
          </a:p>
          <a:p>
            <a:pPr>
              <a:defRPr/>
            </a:pPr>
            <a:endParaRPr lang="en-US" dirty="0" smtClean="0"/>
          </a:p>
          <a:p>
            <a:pPr>
              <a:defRPr/>
            </a:pPr>
            <a:endParaRPr lang="en-US" dirty="0"/>
          </a:p>
        </p:txBody>
      </p:sp>
    </p:spTree>
    <p:extLst>
      <p:ext uri="{BB962C8B-B14F-4D97-AF65-F5344CB8AC3E}">
        <p14:creationId xmlns:p14="http://schemas.microsoft.com/office/powerpoint/2010/main" val="381455609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Title 1"/>
          <p:cNvSpPr>
            <a:spLocks noGrp="1"/>
          </p:cNvSpPr>
          <p:nvPr>
            <p:ph type="title"/>
          </p:nvPr>
        </p:nvSpPr>
        <p:spPr>
          <a:xfrm>
            <a:off x="2136775" y="228600"/>
            <a:ext cx="8153400" cy="990600"/>
          </a:xfrm>
        </p:spPr>
        <p:txBody>
          <a:bodyPr/>
          <a:lstStyle/>
          <a:p>
            <a:endParaRPr lang="en-US" altLang="en-US" smtClean="0"/>
          </a:p>
        </p:txBody>
      </p:sp>
      <p:sp>
        <p:nvSpPr>
          <p:cNvPr id="965635" name="Content Placeholder 2"/>
          <p:cNvSpPr>
            <a:spLocks noGrp="1"/>
          </p:cNvSpPr>
          <p:nvPr>
            <p:ph sz="quarter" idx="1"/>
          </p:nvPr>
        </p:nvSpPr>
        <p:spPr>
          <a:xfrm>
            <a:off x="2136775" y="1600200"/>
            <a:ext cx="8153400" cy="4495800"/>
          </a:xfrm>
        </p:spPr>
        <p:txBody>
          <a:bodyPr/>
          <a:lstStyle/>
          <a:p>
            <a:r>
              <a:rPr lang="en-US" altLang="en-US" smtClean="0"/>
              <a:t>Many software programs, games, and utilities have an AutoPlay feature that will automatically start the setup screen for the software program when the software CD/DVD is placed in the computer. If this is the case, run the installation through the screen that appears after inserting the disk in the CD/DVD ROM drive.</a:t>
            </a:r>
          </a:p>
          <a:p>
            <a:r>
              <a:rPr lang="en-US" altLang="en-US" smtClean="0"/>
              <a:t>Otherwise you need to open the folder where the setup executable file resides to be able to select and run it. </a:t>
            </a:r>
          </a:p>
        </p:txBody>
      </p:sp>
    </p:spTree>
    <p:extLst>
      <p:ext uri="{BB962C8B-B14F-4D97-AF65-F5344CB8AC3E}">
        <p14:creationId xmlns:p14="http://schemas.microsoft.com/office/powerpoint/2010/main" val="161462205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Title 1"/>
          <p:cNvSpPr>
            <a:spLocks noGrp="1"/>
          </p:cNvSpPr>
          <p:nvPr>
            <p:ph type="title"/>
          </p:nvPr>
        </p:nvSpPr>
        <p:spPr>
          <a:xfrm>
            <a:off x="2136775" y="228600"/>
            <a:ext cx="8153400" cy="990600"/>
          </a:xfrm>
        </p:spPr>
        <p:txBody>
          <a:bodyPr/>
          <a:lstStyle/>
          <a:p>
            <a:endParaRPr lang="en-US" altLang="en-US" smtClean="0"/>
          </a:p>
        </p:txBody>
      </p:sp>
      <p:sp>
        <p:nvSpPr>
          <p:cNvPr id="966659" name="Content Placeholder 2"/>
          <p:cNvSpPr>
            <a:spLocks noGrp="1"/>
          </p:cNvSpPr>
          <p:nvPr>
            <p:ph sz="quarter" idx="1"/>
          </p:nvPr>
        </p:nvSpPr>
        <p:spPr>
          <a:xfrm>
            <a:off x="1600201" y="1600200"/>
            <a:ext cx="8689975" cy="4495800"/>
          </a:xfrm>
        </p:spPr>
        <p:txBody>
          <a:bodyPr/>
          <a:lstStyle/>
          <a:p>
            <a:r>
              <a:rPr lang="en-US" altLang="en-US" dirty="0" smtClean="0"/>
              <a:t>For example;</a:t>
            </a:r>
          </a:p>
          <a:p>
            <a:r>
              <a:rPr lang="en-US" altLang="en-US" dirty="0" smtClean="0"/>
              <a:t>Open My Computer.</a:t>
            </a:r>
          </a:p>
          <a:p>
            <a:r>
              <a:rPr lang="en-US" altLang="en-US" dirty="0" smtClean="0"/>
              <a:t>Within My Computer window, open the drive that contains the installation files. It  may be on a CD or DVD, in that case, open the D: drive or the letter of the disk drive.</a:t>
            </a:r>
          </a:p>
          <a:p>
            <a:r>
              <a:rPr lang="en-US" altLang="en-US" dirty="0" smtClean="0"/>
              <a:t>Within the drive that contains the files, locate either a setup or install file. The setup executable file must have the .exe extension. Double-clicking on this file should start the installation for the program, game, or utility. </a:t>
            </a:r>
          </a:p>
        </p:txBody>
      </p:sp>
    </p:spTree>
    <p:extLst>
      <p:ext uri="{BB962C8B-B14F-4D97-AF65-F5344CB8AC3E}">
        <p14:creationId xmlns:p14="http://schemas.microsoft.com/office/powerpoint/2010/main" val="311589336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Title 1"/>
          <p:cNvSpPr>
            <a:spLocks noGrp="1"/>
          </p:cNvSpPr>
          <p:nvPr>
            <p:ph type="title"/>
          </p:nvPr>
        </p:nvSpPr>
        <p:spPr>
          <a:xfrm>
            <a:off x="2136775" y="228600"/>
            <a:ext cx="8153400" cy="990600"/>
          </a:xfrm>
        </p:spPr>
        <p:txBody>
          <a:bodyPr/>
          <a:lstStyle/>
          <a:p>
            <a:endParaRPr lang="en-US" altLang="en-US" smtClean="0"/>
          </a:p>
        </p:txBody>
      </p:sp>
      <p:sp>
        <p:nvSpPr>
          <p:cNvPr id="967683" name="Content Placeholder 2"/>
          <p:cNvSpPr>
            <a:spLocks noGrp="1"/>
          </p:cNvSpPr>
          <p:nvPr>
            <p:ph sz="quarter" idx="1"/>
          </p:nvPr>
        </p:nvSpPr>
        <p:spPr>
          <a:xfrm>
            <a:off x="2136775" y="1600200"/>
            <a:ext cx="8153400" cy="4495800"/>
          </a:xfrm>
        </p:spPr>
        <p:txBody>
          <a:bodyPr/>
          <a:lstStyle/>
          <a:p>
            <a:r>
              <a:rPr lang="en-US" altLang="en-US" smtClean="0"/>
              <a:t>The alternative method of starting an installation in Windows is the following;</a:t>
            </a:r>
          </a:p>
          <a:p>
            <a:r>
              <a:rPr lang="en-US" altLang="en-US" smtClean="0"/>
              <a:t>Click Start then Run. In case of windows 7, find run in accessories</a:t>
            </a:r>
          </a:p>
          <a:p>
            <a:r>
              <a:rPr lang="en-US" altLang="en-US" smtClean="0"/>
              <a:t>In the Run Window, type x:\setup or x:\install where x is the letter of the drive you wish to start the installation from. For example, if you want to install a program from a CD  would type D:\setup or D:\install.if your CD drive is designated with the letter D</a:t>
            </a:r>
          </a:p>
          <a:p>
            <a:endParaRPr lang="en-US" altLang="en-US" smtClean="0"/>
          </a:p>
        </p:txBody>
      </p:sp>
    </p:spTree>
    <p:extLst>
      <p:ext uri="{BB962C8B-B14F-4D97-AF65-F5344CB8AC3E}">
        <p14:creationId xmlns:p14="http://schemas.microsoft.com/office/powerpoint/2010/main" val="89927969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Title 1"/>
          <p:cNvSpPr>
            <a:spLocks noGrp="1"/>
          </p:cNvSpPr>
          <p:nvPr>
            <p:ph type="title"/>
          </p:nvPr>
        </p:nvSpPr>
        <p:spPr>
          <a:xfrm>
            <a:off x="2136775" y="228600"/>
            <a:ext cx="8153400" cy="990600"/>
          </a:xfrm>
        </p:spPr>
        <p:txBody>
          <a:bodyPr/>
          <a:lstStyle/>
          <a:p>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In case you fail to install a software program</a:t>
            </a:r>
          </a:p>
          <a:p>
            <a:pPr marL="0" indent="0">
              <a:buNone/>
              <a:defRPr/>
            </a:pPr>
            <a:r>
              <a:rPr lang="en-US" dirty="0" smtClean="0"/>
              <a:t>You may fail to install software for a number of reasons;</a:t>
            </a:r>
          </a:p>
          <a:p>
            <a:pPr>
              <a:defRPr/>
            </a:pPr>
            <a:r>
              <a:rPr lang="en-US" dirty="0" smtClean="0"/>
              <a:t>The software source CD may not be readable. Verify the disk is readable by reading the files on the drive. For example, Microsoft Windows users can explore the drive in Windows explorer. If the CD attempts to AutoPlay, you may need to right-click the drive and click Explore to browse the drive. </a:t>
            </a:r>
          </a:p>
          <a:p>
            <a:pPr>
              <a:defRPr/>
            </a:pPr>
            <a:endParaRPr lang="en-US" dirty="0"/>
          </a:p>
        </p:txBody>
      </p:sp>
    </p:spTree>
    <p:extLst>
      <p:ext uri="{BB962C8B-B14F-4D97-AF65-F5344CB8AC3E}">
        <p14:creationId xmlns:p14="http://schemas.microsoft.com/office/powerpoint/2010/main" val="233951181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Title 1"/>
          <p:cNvSpPr>
            <a:spLocks noGrp="1"/>
          </p:cNvSpPr>
          <p:nvPr>
            <p:ph type="title"/>
          </p:nvPr>
        </p:nvSpPr>
        <p:spPr>
          <a:xfrm>
            <a:off x="2136775" y="228600"/>
            <a:ext cx="8153400" cy="990600"/>
          </a:xfrm>
        </p:spPr>
        <p:txBody>
          <a:bodyPr/>
          <a:lstStyle/>
          <a:p>
            <a:endParaRPr lang="en-US" altLang="en-US" smtClean="0"/>
          </a:p>
        </p:txBody>
      </p:sp>
      <p:sp>
        <p:nvSpPr>
          <p:cNvPr id="969731" name="Content Placeholder 2"/>
          <p:cNvSpPr>
            <a:spLocks noGrp="1"/>
          </p:cNvSpPr>
          <p:nvPr>
            <p:ph sz="quarter" idx="1"/>
          </p:nvPr>
        </p:nvSpPr>
        <p:spPr>
          <a:xfrm>
            <a:off x="1676400" y="1371600"/>
            <a:ext cx="8915400" cy="4724400"/>
          </a:xfrm>
        </p:spPr>
        <p:txBody>
          <a:bodyPr/>
          <a:lstStyle/>
          <a:p>
            <a:r>
              <a:rPr lang="en-US" altLang="en-US" dirty="0" smtClean="0"/>
              <a:t>The computer system may not have the system requirements for the software to run, verify that your computer meets the minimum requirements of the software program. If your computer does not have enough disk drive space or does not meet the requirements, the program will not install.</a:t>
            </a:r>
          </a:p>
          <a:p>
            <a:r>
              <a:rPr lang="en-US" altLang="en-US" dirty="0" smtClean="0"/>
              <a:t>The software may not be compatible with the computer system. Make sure the program or utility you are installing is compatible with the version of operating system you have on your computer</a:t>
            </a:r>
            <a:r>
              <a:rPr lang="en-US" altLang="en-US" dirty="0" smtClean="0"/>
              <a:t>. </a:t>
            </a:r>
            <a:endParaRPr lang="en-US" altLang="en-US" dirty="0" smtClean="0"/>
          </a:p>
          <a:p>
            <a:endParaRPr lang="en-US" altLang="en-US" dirty="0" smtClean="0"/>
          </a:p>
        </p:txBody>
      </p:sp>
    </p:spTree>
    <p:extLst>
      <p:ext uri="{BB962C8B-B14F-4D97-AF65-F5344CB8AC3E}">
        <p14:creationId xmlns:p14="http://schemas.microsoft.com/office/powerpoint/2010/main" val="36447924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Title 1"/>
          <p:cNvSpPr>
            <a:spLocks noGrp="1"/>
          </p:cNvSpPr>
          <p:nvPr>
            <p:ph type="title"/>
          </p:nvPr>
        </p:nvSpPr>
        <p:spPr>
          <a:xfrm>
            <a:off x="2136775" y="228600"/>
            <a:ext cx="8153400" cy="990600"/>
          </a:xfrm>
        </p:spPr>
        <p:txBody>
          <a:bodyPr/>
          <a:lstStyle/>
          <a:p>
            <a:endParaRPr lang="en-US" altLang="en-US" smtClean="0"/>
          </a:p>
        </p:txBody>
      </p:sp>
      <p:sp>
        <p:nvSpPr>
          <p:cNvPr id="970755" name="Content Placeholder 2"/>
          <p:cNvSpPr>
            <a:spLocks noGrp="1"/>
          </p:cNvSpPr>
          <p:nvPr>
            <p:ph sz="quarter" idx="1"/>
          </p:nvPr>
        </p:nvSpPr>
        <p:spPr>
          <a:xfrm>
            <a:off x="2136775" y="1600200"/>
            <a:ext cx="8153400" cy="4495800"/>
          </a:xfrm>
        </p:spPr>
        <p:txBody>
          <a:bodyPr/>
          <a:lstStyle/>
          <a:p>
            <a:r>
              <a:rPr lang="en-US" altLang="en-US" smtClean="0"/>
              <a:t>Most proprietary software requires that a registration code or serial number is entered before the software is entered. If you are getting stopped at the CD-KEY or Serial Number verification, verify you are entering your correct number. If you lost your number or key or it does not work, you will need to contact the developer of the program</a:t>
            </a:r>
          </a:p>
          <a:p>
            <a:endParaRPr lang="en-US" altLang="en-US" smtClean="0"/>
          </a:p>
        </p:txBody>
      </p:sp>
    </p:spTree>
    <p:extLst>
      <p:ext uri="{BB962C8B-B14F-4D97-AF65-F5344CB8AC3E}">
        <p14:creationId xmlns:p14="http://schemas.microsoft.com/office/powerpoint/2010/main" val="274790810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Uninstalling software</a:t>
            </a:r>
            <a:br>
              <a:rPr lang="en-US" altLang="en-US" smtClean="0"/>
            </a:br>
            <a:endParaRPr lang="en-US" altLang="en-US" smtClean="0"/>
          </a:p>
        </p:txBody>
      </p:sp>
      <p:sp>
        <p:nvSpPr>
          <p:cNvPr id="971779" name="Content Placeholder 2"/>
          <p:cNvSpPr>
            <a:spLocks noGrp="1"/>
          </p:cNvSpPr>
          <p:nvPr>
            <p:ph sz="quarter" idx="1"/>
          </p:nvPr>
        </p:nvSpPr>
        <p:spPr>
          <a:xfrm>
            <a:off x="1447800" y="1219200"/>
            <a:ext cx="9220200" cy="4724400"/>
          </a:xfrm>
        </p:spPr>
        <p:txBody>
          <a:bodyPr/>
          <a:lstStyle/>
          <a:p>
            <a:r>
              <a:rPr lang="en-US" altLang="en-US" dirty="0" smtClean="0"/>
              <a:t>Software uninstallation is the deliberate process of removing part or all of a given software from the computer.  There are several reasons why one may wish to uninstall software from the computer;</a:t>
            </a:r>
          </a:p>
          <a:p>
            <a:r>
              <a:rPr lang="en-US" altLang="en-US" dirty="0" smtClean="0"/>
              <a:t>The software may not be working properly due to corrupt files, or improper installation, hence the need for a clean reinstallation of the program which requires that the program must be uninstalled first.</a:t>
            </a:r>
          </a:p>
          <a:p>
            <a:r>
              <a:rPr lang="en-US" altLang="en-US" dirty="0" smtClean="0"/>
              <a:t>It could be that the software is no longer being used and is unnecessarily taking up valuable disk space.</a:t>
            </a:r>
          </a:p>
          <a:p>
            <a:endParaRPr lang="en-US" altLang="en-US" dirty="0" smtClean="0"/>
          </a:p>
        </p:txBody>
      </p:sp>
    </p:spTree>
    <p:extLst>
      <p:ext uri="{BB962C8B-B14F-4D97-AF65-F5344CB8AC3E}">
        <p14:creationId xmlns:p14="http://schemas.microsoft.com/office/powerpoint/2010/main" val="426984484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Title 1"/>
          <p:cNvSpPr>
            <a:spLocks noGrp="1"/>
          </p:cNvSpPr>
          <p:nvPr>
            <p:ph type="title"/>
          </p:nvPr>
        </p:nvSpPr>
        <p:spPr>
          <a:xfrm>
            <a:off x="2133600" y="0"/>
            <a:ext cx="8153400" cy="990600"/>
          </a:xfrm>
        </p:spPr>
        <p:txBody>
          <a:bodyPr/>
          <a:lstStyle/>
          <a:p>
            <a:endParaRPr lang="en-US" altLang="en-US" smtClean="0"/>
          </a:p>
        </p:txBody>
      </p:sp>
      <p:sp>
        <p:nvSpPr>
          <p:cNvPr id="972803" name="Content Placeholder 2"/>
          <p:cNvSpPr>
            <a:spLocks noGrp="1"/>
          </p:cNvSpPr>
          <p:nvPr>
            <p:ph sz="quarter" idx="1"/>
          </p:nvPr>
        </p:nvSpPr>
        <p:spPr>
          <a:xfrm>
            <a:off x="1676400" y="1143000"/>
            <a:ext cx="8991600" cy="4724400"/>
          </a:xfrm>
        </p:spPr>
        <p:txBody>
          <a:bodyPr/>
          <a:lstStyle/>
          <a:p>
            <a:r>
              <a:rPr lang="en-US" altLang="en-US" dirty="0" smtClean="0"/>
              <a:t>The software may be conflicting with other programs installed on the computer.</a:t>
            </a:r>
          </a:p>
          <a:p>
            <a:r>
              <a:rPr lang="en-US" altLang="en-US" dirty="0" smtClean="0"/>
              <a:t>The software may not be meeting your expectations, that is, it's not functioning as expected.</a:t>
            </a:r>
          </a:p>
          <a:p>
            <a:r>
              <a:rPr lang="en-US" altLang="en-US" dirty="0" smtClean="0"/>
              <a:t>You may be running out of disk space, therefore you just want to free up some space on your computer's hard drive.</a:t>
            </a:r>
          </a:p>
          <a:p>
            <a:r>
              <a:rPr lang="en-US" altLang="en-US" dirty="0" smtClean="0"/>
              <a:t>It is always necessary to carry out a proper uninstallation through proper program uninstall procedure instead of merely deleting the program folder and </a:t>
            </a:r>
            <a:r>
              <a:rPr lang="en-US" altLang="en-US" dirty="0" smtClean="0"/>
              <a:t>shortcuts</a:t>
            </a:r>
            <a:endParaRPr lang="en-US" altLang="en-US" dirty="0" smtClean="0"/>
          </a:p>
        </p:txBody>
      </p:sp>
    </p:spTree>
    <p:extLst>
      <p:ext uri="{BB962C8B-B14F-4D97-AF65-F5344CB8AC3E}">
        <p14:creationId xmlns:p14="http://schemas.microsoft.com/office/powerpoint/2010/main" val="334210889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Title 1"/>
          <p:cNvSpPr>
            <a:spLocks noGrp="1"/>
          </p:cNvSpPr>
          <p:nvPr>
            <p:ph type="title"/>
          </p:nvPr>
        </p:nvSpPr>
        <p:spPr>
          <a:xfrm>
            <a:off x="2136775" y="228600"/>
            <a:ext cx="8153400" cy="990600"/>
          </a:xfrm>
        </p:spPr>
        <p:txBody>
          <a:bodyPr/>
          <a:lstStyle/>
          <a:p>
            <a:endParaRPr lang="en-US" altLang="en-US" smtClean="0"/>
          </a:p>
        </p:txBody>
      </p:sp>
      <p:sp>
        <p:nvSpPr>
          <p:cNvPr id="974851" name="Content Placeholder 2"/>
          <p:cNvSpPr>
            <a:spLocks noGrp="1"/>
          </p:cNvSpPr>
          <p:nvPr>
            <p:ph sz="quarter" idx="1"/>
          </p:nvPr>
        </p:nvSpPr>
        <p:spPr>
          <a:xfrm>
            <a:off x="2136775" y="1600200"/>
            <a:ext cx="8153400" cy="4495800"/>
          </a:xfrm>
        </p:spPr>
        <p:txBody>
          <a:bodyPr/>
          <a:lstStyle/>
          <a:p>
            <a:r>
              <a:rPr lang="en-US" altLang="en-US" smtClean="0"/>
              <a:t>If you are using windows, get to Programs and Features control panel, then choose uninstall program to properly uninstall the program; </a:t>
            </a:r>
          </a:p>
          <a:p>
            <a:r>
              <a:rPr lang="en-US" altLang="en-US" smtClean="0"/>
              <a:t>Go to the Control Panel and double-click on the "Add or Remove Programs" icon. Scroll down the list until you find the software you wish to uninstall, then click the program icon and hit the "Remove" button. This should begin the uninstall process.</a:t>
            </a:r>
          </a:p>
          <a:p>
            <a:endParaRPr lang="en-US" altLang="en-US" smtClean="0"/>
          </a:p>
        </p:txBody>
      </p:sp>
    </p:spTree>
    <p:extLst>
      <p:ext uri="{BB962C8B-B14F-4D97-AF65-F5344CB8AC3E}">
        <p14:creationId xmlns:p14="http://schemas.microsoft.com/office/powerpoint/2010/main" val="293639935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The uninstaller</a:t>
            </a:r>
            <a:br>
              <a:rPr lang="en-US" altLang="en-US" smtClean="0"/>
            </a:br>
            <a:endParaRPr lang="en-US" altLang="en-US" smtClean="0"/>
          </a:p>
        </p:txBody>
      </p:sp>
      <p:sp>
        <p:nvSpPr>
          <p:cNvPr id="975875" name="Content Placeholder 2"/>
          <p:cNvSpPr>
            <a:spLocks noGrp="1"/>
          </p:cNvSpPr>
          <p:nvPr>
            <p:ph sz="quarter" idx="1"/>
          </p:nvPr>
        </p:nvSpPr>
        <p:spPr>
          <a:xfrm>
            <a:off x="1676400" y="1066800"/>
            <a:ext cx="8839200" cy="5029200"/>
          </a:xfrm>
        </p:spPr>
        <p:txBody>
          <a:bodyPr/>
          <a:lstStyle/>
          <a:p>
            <a:r>
              <a:rPr lang="en-US" altLang="en-US" smtClean="0"/>
              <a:t>An uninstaller, also called a de-installer, is utility software which is designed to remove all or parts of a specific other application software. It is always recommended to use an uninstaller to uninstall a program.</a:t>
            </a:r>
          </a:p>
          <a:p>
            <a:r>
              <a:rPr lang="en-US" altLang="en-US" smtClean="0"/>
              <a:t>It is recommended to run the disk defragmenter when you have finished uninstalling a program because, removing software leaves gaps in the hard drive where the software files used to be which may slow the system's performance. The defragmenter eliminates these gaps, which helps to improve the computer's performance.  The defragmenter can be found in the "System Tools" folder within the "Start" menu.</a:t>
            </a:r>
          </a:p>
          <a:p>
            <a:endParaRPr lang="en-US" altLang="en-US" smtClean="0"/>
          </a:p>
        </p:txBody>
      </p:sp>
    </p:spTree>
    <p:extLst>
      <p:ext uri="{BB962C8B-B14F-4D97-AF65-F5344CB8AC3E}">
        <p14:creationId xmlns:p14="http://schemas.microsoft.com/office/powerpoint/2010/main" val="51050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Title 1"/>
          <p:cNvSpPr>
            <a:spLocks noGrp="1"/>
          </p:cNvSpPr>
          <p:nvPr>
            <p:ph type="title"/>
          </p:nvPr>
        </p:nvSpPr>
        <p:spPr>
          <a:xfrm>
            <a:off x="2136775" y="228600"/>
            <a:ext cx="8153400" cy="990600"/>
          </a:xfrm>
        </p:spPr>
        <p:txBody>
          <a:bodyPr/>
          <a:lstStyle/>
          <a:p>
            <a:r>
              <a:rPr lang="en-US" altLang="en-US" smtClean="0"/>
              <a:t>Computer software (computer programs)</a:t>
            </a:r>
          </a:p>
        </p:txBody>
      </p:sp>
      <p:sp>
        <p:nvSpPr>
          <p:cNvPr id="779267" name="Content Placeholder 2"/>
          <p:cNvSpPr>
            <a:spLocks noGrp="1"/>
          </p:cNvSpPr>
          <p:nvPr>
            <p:ph sz="quarter" idx="1"/>
          </p:nvPr>
        </p:nvSpPr>
        <p:spPr>
          <a:xfrm>
            <a:off x="2136775" y="1600200"/>
            <a:ext cx="8153400" cy="4495800"/>
          </a:xfrm>
        </p:spPr>
        <p:txBody>
          <a:bodyPr/>
          <a:lstStyle/>
          <a:p>
            <a:pPr marL="0" indent="0">
              <a:buNone/>
            </a:pPr>
            <a:endParaRPr lang="en-US" altLang="en-US" b="1" smtClean="0"/>
          </a:p>
          <a:p>
            <a:pPr marL="0" indent="0">
              <a:buNone/>
            </a:pPr>
            <a:r>
              <a:rPr lang="en-US" altLang="en-US" smtClean="0"/>
              <a:t>Computer software (software) are the set of digital instructions that control the actions of a computer. </a:t>
            </a:r>
          </a:p>
          <a:p>
            <a:pPr marL="0" indent="0">
              <a:buNone/>
            </a:pPr>
            <a:r>
              <a:rPr lang="en-US" altLang="en-US" smtClean="0"/>
              <a:t>The preparation of such instructions is called programming/coding, and is done by programmers.</a:t>
            </a:r>
          </a:p>
          <a:p>
            <a:pPr marL="0" indent="0">
              <a:buNone/>
            </a:pPr>
            <a:endParaRPr lang="en-US" altLang="en-US" smtClean="0"/>
          </a:p>
          <a:p>
            <a:pPr marL="0" indent="0">
              <a:buNone/>
            </a:pPr>
            <a:endParaRPr lang="en-US" altLang="en-US" smtClean="0"/>
          </a:p>
        </p:txBody>
      </p:sp>
    </p:spTree>
    <p:extLst>
      <p:ext uri="{BB962C8B-B14F-4D97-AF65-F5344CB8AC3E}">
        <p14:creationId xmlns:p14="http://schemas.microsoft.com/office/powerpoint/2010/main" val="2245783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Multitasking operating system</a:t>
            </a:r>
            <a:br>
              <a:rPr lang="en-US" altLang="en-US" smtClean="0"/>
            </a:br>
            <a:endParaRPr lang="en-US" altLang="en-US" smtClean="0"/>
          </a:p>
        </p:txBody>
      </p:sp>
      <p:sp>
        <p:nvSpPr>
          <p:cNvPr id="794627" name="Content Placeholder 2"/>
          <p:cNvSpPr>
            <a:spLocks noGrp="1"/>
          </p:cNvSpPr>
          <p:nvPr>
            <p:ph sz="quarter" idx="1"/>
          </p:nvPr>
        </p:nvSpPr>
        <p:spPr>
          <a:xfrm>
            <a:off x="2136775" y="1600200"/>
            <a:ext cx="8153400" cy="4495800"/>
          </a:xfrm>
        </p:spPr>
        <p:txBody>
          <a:bodyPr/>
          <a:lstStyle/>
          <a:p>
            <a:r>
              <a:rPr lang="en-US" altLang="en-US" smtClean="0"/>
              <a:t>A multitasking operating system is one capable of allowing multiple software processes to run at the same time on one computer (CPU). </a:t>
            </a:r>
          </a:p>
        </p:txBody>
      </p:sp>
    </p:spTree>
    <p:extLst>
      <p:ext uri="{BB962C8B-B14F-4D97-AF65-F5344CB8AC3E}">
        <p14:creationId xmlns:p14="http://schemas.microsoft.com/office/powerpoint/2010/main" val="3259379406"/>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to consider before acquiring a computer</a:t>
            </a:r>
            <a:endParaRPr lang="en-US" dirty="0"/>
          </a:p>
        </p:txBody>
      </p:sp>
      <p:sp>
        <p:nvSpPr>
          <p:cNvPr id="3" name="Content Placeholder 2"/>
          <p:cNvSpPr>
            <a:spLocks noGrp="1"/>
          </p:cNvSpPr>
          <p:nvPr>
            <p:ph sz="quarter" idx="1"/>
          </p:nvPr>
        </p:nvSpPr>
        <p:spPr/>
        <p:txBody>
          <a:bodyPr/>
          <a:lstStyle/>
          <a:p>
            <a:r>
              <a:rPr lang="en-US" dirty="0" smtClean="0"/>
              <a:t>Cost of the computer</a:t>
            </a:r>
          </a:p>
          <a:p>
            <a:r>
              <a:rPr lang="en-US" dirty="0" smtClean="0"/>
              <a:t>Connectivity</a:t>
            </a:r>
          </a:p>
          <a:p>
            <a:r>
              <a:rPr lang="en-US" dirty="0" smtClean="0"/>
              <a:t>System requirements</a:t>
            </a:r>
          </a:p>
          <a:p>
            <a:r>
              <a:rPr lang="en-US" dirty="0" smtClean="0"/>
              <a:t>Authenticity of hardware and software</a:t>
            </a:r>
          </a:p>
          <a:p>
            <a:r>
              <a:rPr lang="en-US" dirty="0" smtClean="0"/>
              <a:t>The monitor size</a:t>
            </a:r>
          </a:p>
          <a:p>
            <a:r>
              <a:rPr lang="en-US" dirty="0" smtClean="0"/>
              <a:t>User needs</a:t>
            </a:r>
          </a:p>
          <a:p>
            <a:r>
              <a:rPr lang="en-US" dirty="0" smtClean="0"/>
              <a:t>Portability</a:t>
            </a:r>
          </a:p>
          <a:p>
            <a:r>
              <a:rPr lang="en-US" dirty="0" smtClean="0"/>
              <a:t>Multimedia capability</a:t>
            </a:r>
          </a:p>
          <a:p>
            <a:r>
              <a:rPr lang="en-US" dirty="0" smtClean="0"/>
              <a:t>Available software</a:t>
            </a:r>
          </a:p>
          <a:p>
            <a:r>
              <a:rPr lang="en-US" dirty="0" err="1" smtClean="0"/>
              <a:t>Harddisk</a:t>
            </a:r>
            <a:r>
              <a:rPr lang="en-US" dirty="0" smtClean="0"/>
              <a:t> capacity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523554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Title 1"/>
          <p:cNvSpPr>
            <a:spLocks noGrp="1"/>
          </p:cNvSpPr>
          <p:nvPr>
            <p:ph type="title"/>
          </p:nvPr>
        </p:nvSpPr>
        <p:spPr>
          <a:xfrm>
            <a:off x="2136775" y="228600"/>
            <a:ext cx="8153400" cy="990600"/>
          </a:xfrm>
        </p:spPr>
        <p:txBody>
          <a:bodyPr/>
          <a:lstStyle/>
          <a:p>
            <a:r>
              <a:rPr lang="en-US" altLang="en-US" smtClean="0"/>
              <a:t>Multithreading operating systems</a:t>
            </a:r>
            <a:br>
              <a:rPr lang="en-US" altLang="en-US" smtClean="0"/>
            </a:br>
            <a:endParaRPr lang="en-US" altLang="en-US" smtClean="0"/>
          </a:p>
        </p:txBody>
      </p:sp>
      <p:sp>
        <p:nvSpPr>
          <p:cNvPr id="795651" name="Content Placeholder 2"/>
          <p:cNvSpPr>
            <a:spLocks noGrp="1"/>
          </p:cNvSpPr>
          <p:nvPr>
            <p:ph sz="quarter" idx="1"/>
          </p:nvPr>
        </p:nvSpPr>
        <p:spPr>
          <a:xfrm>
            <a:off x="1831975" y="1447800"/>
            <a:ext cx="8763000" cy="4495800"/>
          </a:xfrm>
        </p:spPr>
        <p:txBody>
          <a:bodyPr/>
          <a:lstStyle/>
          <a:p>
            <a:pPr marL="0" indent="0">
              <a:buNone/>
            </a:pPr>
            <a:r>
              <a:rPr lang="en-US" altLang="en-US" dirty="0" smtClean="0"/>
              <a:t>A multithreading operating system is one that allows different parts of a software program to run concurrently. </a:t>
            </a:r>
          </a:p>
          <a:p>
            <a:pPr marL="0" indent="0">
              <a:buNone/>
            </a:pPr>
            <a:r>
              <a:rPr lang="en-US" altLang="en-US" dirty="0" smtClean="0"/>
              <a:t>Multithreading is the ability of a program or an operating system to manage its use by more than one user at a time and to  manage multiple requests by the same user without having to have multiple copies of the program running on the computer. </a:t>
            </a:r>
          </a:p>
          <a:p>
            <a:pPr marL="0" indent="0">
              <a:buNone/>
            </a:pPr>
            <a:r>
              <a:rPr lang="en-US" altLang="en-US" dirty="0" smtClean="0"/>
              <a:t>Each user request for a program or system service is kept track of as a thread with a separate identity. </a:t>
            </a:r>
          </a:p>
        </p:txBody>
      </p:sp>
    </p:spTree>
    <p:extLst>
      <p:ext uri="{BB962C8B-B14F-4D97-AF65-F5344CB8AC3E}">
        <p14:creationId xmlns:p14="http://schemas.microsoft.com/office/powerpoint/2010/main" val="1439873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Title 1"/>
          <p:cNvSpPr>
            <a:spLocks noGrp="1"/>
          </p:cNvSpPr>
          <p:nvPr>
            <p:ph type="title"/>
          </p:nvPr>
        </p:nvSpPr>
        <p:spPr>
          <a:xfrm>
            <a:off x="2136775" y="228600"/>
            <a:ext cx="8153400" cy="990600"/>
          </a:xfrm>
        </p:spPr>
        <p:txBody>
          <a:bodyPr/>
          <a:lstStyle/>
          <a:p>
            <a:endParaRPr lang="en-US" altLang="en-US" smtClean="0"/>
          </a:p>
        </p:txBody>
      </p:sp>
      <p:sp>
        <p:nvSpPr>
          <p:cNvPr id="796675" name="Content Placeholder 2"/>
          <p:cNvSpPr>
            <a:spLocks noGrp="1"/>
          </p:cNvSpPr>
          <p:nvPr>
            <p:ph sz="quarter" idx="1"/>
          </p:nvPr>
        </p:nvSpPr>
        <p:spPr>
          <a:xfrm>
            <a:off x="2136775" y="1600200"/>
            <a:ext cx="8153400" cy="4495800"/>
          </a:xfrm>
        </p:spPr>
        <p:txBody>
          <a:bodyPr/>
          <a:lstStyle/>
          <a:p>
            <a:r>
              <a:rPr lang="en-US" altLang="en-US" smtClean="0"/>
              <a:t>Operating systems that would fall into this category are Linux and UNIX.</a:t>
            </a:r>
          </a:p>
          <a:p>
            <a:endParaRPr lang="en-US" altLang="en-US" smtClean="0"/>
          </a:p>
        </p:txBody>
      </p:sp>
    </p:spTree>
    <p:extLst>
      <p:ext uri="{BB962C8B-B14F-4D97-AF65-F5344CB8AC3E}">
        <p14:creationId xmlns:p14="http://schemas.microsoft.com/office/powerpoint/2010/main" val="2760283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Multiprocessing operating system</a:t>
            </a:r>
            <a:br>
              <a:rPr lang="en-US" altLang="en-US" smtClean="0"/>
            </a:br>
            <a:endParaRPr lang="en-US" altLang="en-US" smtClean="0"/>
          </a:p>
        </p:txBody>
      </p:sp>
      <p:sp>
        <p:nvSpPr>
          <p:cNvPr id="797699" name="Content Placeholder 2"/>
          <p:cNvSpPr>
            <a:spLocks noGrp="1"/>
          </p:cNvSpPr>
          <p:nvPr>
            <p:ph sz="quarter" idx="1"/>
          </p:nvPr>
        </p:nvSpPr>
        <p:spPr>
          <a:xfrm>
            <a:off x="2136775" y="1447800"/>
            <a:ext cx="8153400" cy="4953000"/>
          </a:xfrm>
        </p:spPr>
        <p:txBody>
          <a:bodyPr/>
          <a:lstStyle/>
          <a:p>
            <a:pPr marL="0" indent="0">
              <a:buNone/>
            </a:pPr>
            <a:r>
              <a:rPr lang="en-US" altLang="en-US" smtClean="0"/>
              <a:t>A Multiprocessing operating system is one capable of supporting and using more than one computer processor at a time.  </a:t>
            </a:r>
          </a:p>
          <a:p>
            <a:pPr marL="0" indent="0">
              <a:buNone/>
            </a:pPr>
            <a:r>
              <a:rPr lang="en-US" altLang="en-US" smtClean="0"/>
              <a:t>multiprocessing is the coordinated processing of programs by more than one computer processor. Multiprocessing operating systems enable several programs to run concurrently. </a:t>
            </a:r>
          </a:p>
        </p:txBody>
      </p:sp>
    </p:spTree>
    <p:extLst>
      <p:ext uri="{BB962C8B-B14F-4D97-AF65-F5344CB8AC3E}">
        <p14:creationId xmlns:p14="http://schemas.microsoft.com/office/powerpoint/2010/main" val="3088999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Title 1"/>
          <p:cNvSpPr>
            <a:spLocks noGrp="1"/>
          </p:cNvSpPr>
          <p:nvPr>
            <p:ph type="title"/>
          </p:nvPr>
        </p:nvSpPr>
        <p:spPr>
          <a:xfrm>
            <a:off x="2136775" y="228600"/>
            <a:ext cx="8153400" cy="990600"/>
          </a:xfrm>
        </p:spPr>
        <p:txBody>
          <a:bodyPr/>
          <a:lstStyle/>
          <a:p>
            <a:r>
              <a:rPr lang="en-US" altLang="en-US" smtClean="0"/>
              <a:t>Classification according to the number of users</a:t>
            </a:r>
          </a:p>
        </p:txBody>
      </p:sp>
      <p:sp>
        <p:nvSpPr>
          <p:cNvPr id="798723" name="Content Placeholder 2"/>
          <p:cNvSpPr>
            <a:spLocks noGrp="1"/>
          </p:cNvSpPr>
          <p:nvPr>
            <p:ph sz="quarter" idx="1"/>
          </p:nvPr>
        </p:nvSpPr>
        <p:spPr>
          <a:xfrm>
            <a:off x="2136775" y="1600200"/>
            <a:ext cx="8153400" cy="4495800"/>
          </a:xfrm>
        </p:spPr>
        <p:txBody>
          <a:bodyPr/>
          <a:lstStyle/>
          <a:p>
            <a:r>
              <a:rPr lang="en-US" altLang="en-US" smtClean="0"/>
              <a:t>Single user operating system</a:t>
            </a:r>
          </a:p>
          <a:p>
            <a:r>
              <a:rPr lang="en-US" altLang="en-US" smtClean="0"/>
              <a:t>Multiuser operating system</a:t>
            </a:r>
          </a:p>
          <a:p>
            <a:endParaRPr lang="en-US" altLang="en-US" smtClean="0"/>
          </a:p>
        </p:txBody>
      </p:sp>
    </p:spTree>
    <p:extLst>
      <p:ext uri="{BB962C8B-B14F-4D97-AF65-F5344CB8AC3E}">
        <p14:creationId xmlns:p14="http://schemas.microsoft.com/office/powerpoint/2010/main" val="3488844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Single-user operating system</a:t>
            </a:r>
            <a:br>
              <a:rPr lang="en-US" altLang="en-US" smtClean="0"/>
            </a:br>
            <a:endParaRPr lang="en-US" altLang="en-US" smtClean="0"/>
          </a:p>
        </p:txBody>
      </p:sp>
      <p:sp>
        <p:nvSpPr>
          <p:cNvPr id="799747" name="Content Placeholder 2"/>
          <p:cNvSpPr>
            <a:spLocks noGrp="1"/>
          </p:cNvSpPr>
          <p:nvPr>
            <p:ph sz="quarter" idx="1"/>
          </p:nvPr>
        </p:nvSpPr>
        <p:spPr>
          <a:xfrm>
            <a:off x="2136775" y="1600200"/>
            <a:ext cx="8153400" cy="4495800"/>
          </a:xfrm>
        </p:spPr>
        <p:txBody>
          <a:bodyPr/>
          <a:lstStyle/>
          <a:p>
            <a:r>
              <a:rPr lang="en-US" altLang="en-US" smtClean="0"/>
              <a:t>A single-user operating system is designed to manage the computer so that a single user can effectively do one task at a time. </a:t>
            </a:r>
          </a:p>
          <a:p>
            <a:r>
              <a:rPr lang="en-US" altLang="en-US" smtClean="0"/>
              <a:t>The Palm OS for Palm handheld computers is a good example of a modern single-user, single-task operating system.</a:t>
            </a:r>
          </a:p>
          <a:p>
            <a:endParaRPr lang="en-US" altLang="en-US" smtClean="0"/>
          </a:p>
        </p:txBody>
      </p:sp>
    </p:spTree>
    <p:extLst>
      <p:ext uri="{BB962C8B-B14F-4D97-AF65-F5344CB8AC3E}">
        <p14:creationId xmlns:p14="http://schemas.microsoft.com/office/powerpoint/2010/main" val="1209214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Multi-user operating system</a:t>
            </a:r>
            <a:br>
              <a:rPr lang="en-US" altLang="en-US" smtClean="0"/>
            </a:br>
            <a:endParaRPr lang="en-US" altLang="en-US" smtClean="0"/>
          </a:p>
        </p:txBody>
      </p:sp>
      <p:sp>
        <p:nvSpPr>
          <p:cNvPr id="3" name="Content Placeholder 2"/>
          <p:cNvSpPr>
            <a:spLocks noGrp="1"/>
          </p:cNvSpPr>
          <p:nvPr>
            <p:ph sz="quarter" idx="1"/>
          </p:nvPr>
        </p:nvSpPr>
        <p:spPr>
          <a:xfrm>
            <a:off x="2136775" y="1905000"/>
            <a:ext cx="8153400" cy="5105400"/>
          </a:xfrm>
        </p:spPr>
        <p:txBody>
          <a:bodyPr/>
          <a:lstStyle/>
          <a:p>
            <a:pPr marL="0" indent="0">
              <a:buNone/>
              <a:defRPr/>
            </a:pPr>
            <a:r>
              <a:rPr lang="en-US" dirty="0" smtClean="0"/>
              <a:t>A multi-user operating system is one that allows for multiple users to use the same computer at the same time. UNIX, VMS and mainframe operating systems, such as MVS, are examples of multi-user operating systems.</a:t>
            </a:r>
          </a:p>
          <a:p>
            <a:pPr>
              <a:defRPr/>
            </a:pPr>
            <a:endParaRPr lang="en-US" dirty="0"/>
          </a:p>
        </p:txBody>
      </p:sp>
    </p:spTree>
    <p:extLst>
      <p:ext uri="{BB962C8B-B14F-4D97-AF65-F5344CB8AC3E}">
        <p14:creationId xmlns:p14="http://schemas.microsoft.com/office/powerpoint/2010/main" val="28108284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Title 1"/>
          <p:cNvSpPr>
            <a:spLocks noGrp="1"/>
          </p:cNvSpPr>
          <p:nvPr>
            <p:ph type="title"/>
          </p:nvPr>
        </p:nvSpPr>
        <p:spPr>
          <a:xfrm>
            <a:off x="2136775" y="228600"/>
            <a:ext cx="8153400" cy="990600"/>
          </a:xfrm>
        </p:spPr>
        <p:txBody>
          <a:bodyPr/>
          <a:lstStyle/>
          <a:p>
            <a:r>
              <a:rPr lang="en-US" altLang="en-US" smtClean="0"/>
              <a:t>Classification of OS according to human–computer interface</a:t>
            </a:r>
          </a:p>
        </p:txBody>
      </p:sp>
      <p:sp>
        <p:nvSpPr>
          <p:cNvPr id="769027" name="Content Placeholder 2"/>
          <p:cNvSpPr>
            <a:spLocks noGrp="1"/>
          </p:cNvSpPr>
          <p:nvPr>
            <p:ph sz="quarter" idx="1"/>
          </p:nvPr>
        </p:nvSpPr>
        <p:spPr>
          <a:xfrm>
            <a:off x="2136775" y="1600200"/>
            <a:ext cx="8153400" cy="4495800"/>
          </a:xfrm>
        </p:spPr>
        <p:txBody>
          <a:bodyPr/>
          <a:lstStyle/>
          <a:p>
            <a:pPr marL="0" indent="0">
              <a:buNone/>
              <a:defRPr/>
            </a:pPr>
            <a:r>
              <a:rPr lang="en-US" dirty="0" smtClean="0"/>
              <a:t>The user interface is the aggregate of means by which the user interacts with the computer system. A user interface provides:</a:t>
            </a:r>
          </a:p>
          <a:p>
            <a:pPr marL="514350" indent="-514350">
              <a:buFont typeface="+mj-lt"/>
              <a:buAutoNum type="arabicPeriod"/>
              <a:defRPr/>
            </a:pPr>
            <a:r>
              <a:rPr lang="en-US" dirty="0" smtClean="0"/>
              <a:t>Input, allowing the users to manipulate a system</a:t>
            </a:r>
          </a:p>
          <a:p>
            <a:pPr marL="514350" indent="-514350">
              <a:buFont typeface="+mj-lt"/>
              <a:buAutoNum type="arabicPeriod"/>
              <a:defRPr/>
            </a:pPr>
            <a:r>
              <a:rPr lang="en-US" dirty="0" smtClean="0"/>
              <a:t>Output, allowing the system to indicate the effects of the users' manipulation</a:t>
            </a:r>
          </a:p>
          <a:p>
            <a:pPr>
              <a:defRPr/>
            </a:pPr>
            <a:endParaRPr lang="en-US" dirty="0" smtClean="0"/>
          </a:p>
        </p:txBody>
      </p:sp>
    </p:spTree>
    <p:extLst>
      <p:ext uri="{BB962C8B-B14F-4D97-AF65-F5344CB8AC3E}">
        <p14:creationId xmlns:p14="http://schemas.microsoft.com/office/powerpoint/2010/main" val="759552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Graphical user interface (GUI) operating systems</a:t>
            </a:r>
            <a:br>
              <a:rPr lang="en-US" altLang="en-US" smtClean="0"/>
            </a:br>
            <a:endParaRPr lang="en-US" altLang="en-US" smtClean="0"/>
          </a:p>
        </p:txBody>
      </p:sp>
      <p:sp>
        <p:nvSpPr>
          <p:cNvPr id="802819" name="Content Placeholder 2"/>
          <p:cNvSpPr>
            <a:spLocks noGrp="1"/>
          </p:cNvSpPr>
          <p:nvPr>
            <p:ph sz="quarter" idx="1"/>
          </p:nvPr>
        </p:nvSpPr>
        <p:spPr>
          <a:xfrm>
            <a:off x="2136775" y="1600200"/>
            <a:ext cx="8153400" cy="4495800"/>
          </a:xfrm>
        </p:spPr>
        <p:txBody>
          <a:bodyPr/>
          <a:lstStyle/>
          <a:p>
            <a:pPr marL="0" indent="0">
              <a:buNone/>
            </a:pPr>
            <a:r>
              <a:rPr lang="en-US" altLang="en-US" smtClean="0"/>
              <a:t>A graphical user interface (GUI) is a type of user interface that allows users to interact with programs by manipulating graphics, along with a keyboard and pointing devices such as a mouse, to provide an easy-to-use interface to a program. </a:t>
            </a:r>
          </a:p>
        </p:txBody>
      </p:sp>
    </p:spTree>
    <p:extLst>
      <p:ext uri="{BB962C8B-B14F-4D97-AF65-F5344CB8AC3E}">
        <p14:creationId xmlns:p14="http://schemas.microsoft.com/office/powerpoint/2010/main" val="798271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Title 1"/>
          <p:cNvSpPr>
            <a:spLocks noGrp="1"/>
          </p:cNvSpPr>
          <p:nvPr>
            <p:ph type="title"/>
          </p:nvPr>
        </p:nvSpPr>
        <p:spPr>
          <a:xfrm>
            <a:off x="2136775" y="228600"/>
            <a:ext cx="8153400" cy="990600"/>
          </a:xfrm>
        </p:spPr>
        <p:txBody>
          <a:bodyPr/>
          <a:lstStyle/>
          <a:p>
            <a:endParaRPr lang="en-US" altLang="en-US" smtClean="0"/>
          </a:p>
        </p:txBody>
      </p:sp>
      <p:sp>
        <p:nvSpPr>
          <p:cNvPr id="803843" name="Content Placeholder 2"/>
          <p:cNvSpPr>
            <a:spLocks noGrp="1"/>
          </p:cNvSpPr>
          <p:nvPr>
            <p:ph sz="quarter" idx="1"/>
          </p:nvPr>
        </p:nvSpPr>
        <p:spPr>
          <a:xfrm>
            <a:off x="2136775" y="1600200"/>
            <a:ext cx="8153400" cy="4495800"/>
          </a:xfrm>
        </p:spPr>
        <p:txBody>
          <a:bodyPr/>
          <a:lstStyle/>
          <a:p>
            <a:r>
              <a:rPr lang="en-US" altLang="en-US" smtClean="0"/>
              <a:t>A GUI provides windows, pull-down menus, scrollbars, icon images, wizards, list boxes, radio buttons, and check boxes to enable users to interact with the operating system or application. The actions are performed through direct manipulation of the graphical elements. </a:t>
            </a:r>
          </a:p>
          <a:p>
            <a:endParaRPr lang="en-US" altLang="en-US" smtClean="0"/>
          </a:p>
        </p:txBody>
      </p:sp>
    </p:spTree>
    <p:extLst>
      <p:ext uri="{BB962C8B-B14F-4D97-AF65-F5344CB8AC3E}">
        <p14:creationId xmlns:p14="http://schemas.microsoft.com/office/powerpoint/2010/main" val="3004944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Title 1"/>
          <p:cNvSpPr>
            <a:spLocks noGrp="1"/>
          </p:cNvSpPr>
          <p:nvPr>
            <p:ph type="title"/>
          </p:nvPr>
        </p:nvSpPr>
        <p:spPr>
          <a:xfrm>
            <a:off x="1752601" y="228600"/>
            <a:ext cx="8537575" cy="990600"/>
          </a:xfrm>
        </p:spPr>
        <p:txBody>
          <a:bodyPr/>
          <a:lstStyle/>
          <a:p>
            <a:r>
              <a:rPr lang="en-US" altLang="en-US" smtClean="0"/>
              <a:t/>
            </a:r>
            <a:br>
              <a:rPr lang="en-US" altLang="en-US" smtClean="0"/>
            </a:br>
            <a:r>
              <a:rPr lang="en-US" altLang="en-US" smtClean="0"/>
              <a:t>Computer software classification</a:t>
            </a:r>
            <a:br>
              <a:rPr lang="en-US" altLang="en-US" smtClean="0"/>
            </a:br>
            <a:endParaRPr lang="en-US" altLang="en-US" smtClean="0"/>
          </a:p>
        </p:txBody>
      </p:sp>
      <p:sp>
        <p:nvSpPr>
          <p:cNvPr id="3" name="Content Placeholder 2"/>
          <p:cNvSpPr>
            <a:spLocks noGrp="1"/>
          </p:cNvSpPr>
          <p:nvPr>
            <p:ph sz="quarter" idx="1"/>
          </p:nvPr>
        </p:nvSpPr>
        <p:spPr>
          <a:xfrm>
            <a:off x="1752600" y="1600200"/>
            <a:ext cx="8763000" cy="4495800"/>
          </a:xfrm>
        </p:spPr>
        <p:txBody>
          <a:bodyPr/>
          <a:lstStyle/>
          <a:p>
            <a:pPr marL="0" indent="0">
              <a:buNone/>
              <a:defRPr/>
            </a:pPr>
            <a:r>
              <a:rPr lang="en-US" dirty="0" smtClean="0"/>
              <a:t>Computer software is broadly categorized according to: </a:t>
            </a:r>
          </a:p>
          <a:p>
            <a:pPr>
              <a:buFont typeface="Wingdings" panose="05000000000000000000" pitchFamily="2" charset="2"/>
              <a:buChar char="q"/>
              <a:defRPr/>
            </a:pPr>
            <a:r>
              <a:rPr lang="en-US" dirty="0"/>
              <a:t>F</a:t>
            </a:r>
            <a:r>
              <a:rPr lang="en-US" dirty="0" smtClean="0"/>
              <a:t>unctional (purpose); this  includes, </a:t>
            </a:r>
          </a:p>
          <a:p>
            <a:pPr marL="0" indent="0">
              <a:buNone/>
              <a:defRPr/>
            </a:pPr>
            <a:r>
              <a:rPr lang="en-US" dirty="0" err="1" smtClean="0"/>
              <a:t>i</a:t>
            </a:r>
            <a:r>
              <a:rPr lang="en-US" dirty="0" smtClean="0"/>
              <a:t>)System software, and </a:t>
            </a:r>
          </a:p>
          <a:p>
            <a:pPr marL="0" indent="0">
              <a:buNone/>
              <a:defRPr/>
            </a:pPr>
            <a:r>
              <a:rPr lang="en-US" dirty="0" smtClean="0"/>
              <a:t>ii)Application software,</a:t>
            </a:r>
          </a:p>
          <a:p>
            <a:pPr>
              <a:buFont typeface="Wingdings" panose="05000000000000000000" pitchFamily="2" charset="2"/>
              <a:buChar char="q"/>
              <a:defRPr/>
            </a:pPr>
            <a:r>
              <a:rPr lang="en-US" dirty="0" smtClean="0"/>
              <a:t>Mode of acquisition; this includes: </a:t>
            </a:r>
          </a:p>
          <a:p>
            <a:pPr marL="0" indent="0">
              <a:buNone/>
              <a:defRPr/>
            </a:pPr>
            <a:r>
              <a:rPr lang="en-US" dirty="0" err="1" smtClean="0"/>
              <a:t>i</a:t>
            </a:r>
            <a:r>
              <a:rPr lang="en-US" dirty="0" smtClean="0"/>
              <a:t>)off-shelf(standard) software, </a:t>
            </a:r>
          </a:p>
          <a:p>
            <a:pPr marL="0" indent="0">
              <a:buNone/>
              <a:defRPr/>
            </a:pPr>
            <a:r>
              <a:rPr lang="en-US" dirty="0" smtClean="0"/>
              <a:t>ii)custom made (user developed/in-house) software. Iii)Freeware, </a:t>
            </a:r>
          </a:p>
          <a:p>
            <a:pPr marL="0" indent="0">
              <a:buNone/>
              <a:defRPr/>
            </a:pPr>
            <a:r>
              <a:rPr lang="en-US" dirty="0" smtClean="0"/>
              <a:t>iv)Open source, </a:t>
            </a:r>
          </a:p>
          <a:p>
            <a:pPr>
              <a:buFont typeface="Wingdings" panose="05000000000000000000" pitchFamily="2" charset="2"/>
              <a:buChar char="q"/>
              <a:defRPr/>
            </a:pPr>
            <a:endParaRPr lang="en-US" dirty="0" smtClean="0"/>
          </a:p>
          <a:p>
            <a:pPr marL="0" indent="0">
              <a:buNone/>
              <a:defRPr/>
            </a:pPr>
            <a:endParaRPr lang="en-US" dirty="0" smtClean="0"/>
          </a:p>
          <a:p>
            <a:pPr>
              <a:defRPr/>
            </a:pPr>
            <a:endParaRPr lang="en-US" dirty="0"/>
          </a:p>
        </p:txBody>
      </p:sp>
    </p:spTree>
    <p:extLst>
      <p:ext uri="{BB962C8B-B14F-4D97-AF65-F5344CB8AC3E}">
        <p14:creationId xmlns:p14="http://schemas.microsoft.com/office/powerpoint/2010/main" val="2358817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Title 1"/>
          <p:cNvSpPr>
            <a:spLocks noGrp="1"/>
          </p:cNvSpPr>
          <p:nvPr>
            <p:ph type="title"/>
          </p:nvPr>
        </p:nvSpPr>
        <p:spPr>
          <a:xfrm>
            <a:off x="2136775" y="228600"/>
            <a:ext cx="8153400" cy="990600"/>
          </a:xfrm>
        </p:spPr>
        <p:txBody>
          <a:bodyPr/>
          <a:lstStyle/>
          <a:p>
            <a:endParaRPr lang="en-US" altLang="en-US" smtClean="0"/>
          </a:p>
        </p:txBody>
      </p:sp>
      <p:sp>
        <p:nvSpPr>
          <p:cNvPr id="804867" name="Content Placeholder 2"/>
          <p:cNvSpPr>
            <a:spLocks noGrp="1"/>
          </p:cNvSpPr>
          <p:nvPr>
            <p:ph sz="quarter" idx="1"/>
          </p:nvPr>
        </p:nvSpPr>
        <p:spPr>
          <a:xfrm>
            <a:off x="2136775" y="1600200"/>
            <a:ext cx="8153400" cy="4495800"/>
          </a:xfrm>
        </p:spPr>
        <p:txBody>
          <a:bodyPr/>
          <a:lstStyle/>
          <a:p>
            <a:r>
              <a:rPr lang="en-US" altLang="en-US" smtClean="0"/>
              <a:t>The acronym WIMP is used to refer to Windows, Icons, Menus and Pointing device in respect to GUI.</a:t>
            </a:r>
          </a:p>
          <a:p>
            <a:r>
              <a:rPr lang="en-US" altLang="en-US" smtClean="0"/>
              <a:t>The GUI operating systems familiar to most people today are Microsoft Windows, Mac OS X, and X Window System interfaces</a:t>
            </a:r>
          </a:p>
          <a:p>
            <a:endParaRPr lang="en-US" altLang="en-US" smtClean="0"/>
          </a:p>
        </p:txBody>
      </p:sp>
    </p:spTree>
    <p:extLst>
      <p:ext uri="{BB962C8B-B14F-4D97-AF65-F5344CB8AC3E}">
        <p14:creationId xmlns:p14="http://schemas.microsoft.com/office/powerpoint/2010/main" val="2627317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Wizards</a:t>
            </a:r>
            <a:br>
              <a:rPr lang="en-US" altLang="en-US" smtClean="0"/>
            </a:br>
            <a:endParaRPr lang="en-US" altLang="en-US" smtClean="0"/>
          </a:p>
        </p:txBody>
      </p:sp>
      <p:sp>
        <p:nvSpPr>
          <p:cNvPr id="805891" name="Content Placeholder 2"/>
          <p:cNvSpPr>
            <a:spLocks noGrp="1"/>
          </p:cNvSpPr>
          <p:nvPr>
            <p:ph sz="quarter" idx="1"/>
          </p:nvPr>
        </p:nvSpPr>
        <p:spPr>
          <a:xfrm>
            <a:off x="2136775" y="1600200"/>
            <a:ext cx="8153400" cy="4495800"/>
          </a:xfrm>
        </p:spPr>
        <p:txBody>
          <a:bodyPr/>
          <a:lstStyle/>
          <a:p>
            <a:pPr marL="0" indent="0">
              <a:buNone/>
            </a:pPr>
            <a:r>
              <a:rPr lang="en-US" altLang="en-US" smtClean="0"/>
              <a:t>A wizard is a tool to guide you through the steps of a process or task by asking a series of questions or presenting options for you to proceed through a task. </a:t>
            </a:r>
          </a:p>
        </p:txBody>
      </p:sp>
    </p:spTree>
    <p:extLst>
      <p:ext uri="{BB962C8B-B14F-4D97-AF65-F5344CB8AC3E}">
        <p14:creationId xmlns:p14="http://schemas.microsoft.com/office/powerpoint/2010/main" val="1691202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Icons</a:t>
            </a:r>
            <a:br>
              <a:rPr lang="en-US" altLang="en-US" smtClean="0"/>
            </a:br>
            <a:endParaRPr lang="en-US" altLang="en-US" smtClean="0"/>
          </a:p>
        </p:txBody>
      </p:sp>
      <p:sp>
        <p:nvSpPr>
          <p:cNvPr id="806915" name="Content Placeholder 2"/>
          <p:cNvSpPr>
            <a:spLocks noGrp="1"/>
          </p:cNvSpPr>
          <p:nvPr>
            <p:ph sz="quarter" idx="1"/>
          </p:nvPr>
        </p:nvSpPr>
        <p:spPr>
          <a:xfrm>
            <a:off x="2136775" y="1600200"/>
            <a:ext cx="8153400" cy="4495800"/>
          </a:xfrm>
        </p:spPr>
        <p:txBody>
          <a:bodyPr/>
          <a:lstStyle/>
          <a:p>
            <a:r>
              <a:rPr lang="en-US" altLang="en-US" smtClean="0"/>
              <a:t>An icon in computing is a small pictogram that conveys its meaning through its pictorial resemblance to a physical object. Icons may represent a file, folder, application or device on a computer system.</a:t>
            </a:r>
          </a:p>
          <a:p>
            <a:r>
              <a:rPr lang="en-US" altLang="en-US" smtClean="0"/>
              <a:t>Placing the cursor on the icon, and clicking (or double-clicking) a mouse, trackball or other button starts the function or program.</a:t>
            </a:r>
          </a:p>
          <a:p>
            <a:endParaRPr lang="en-US" altLang="en-US" smtClean="0"/>
          </a:p>
          <a:p>
            <a:endParaRPr lang="en-US" altLang="en-US" smtClean="0"/>
          </a:p>
        </p:txBody>
      </p:sp>
    </p:spTree>
    <p:extLst>
      <p:ext uri="{BB962C8B-B14F-4D97-AF65-F5344CB8AC3E}">
        <p14:creationId xmlns:p14="http://schemas.microsoft.com/office/powerpoint/2010/main" val="730103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Radio buttons</a:t>
            </a:r>
            <a:br>
              <a:rPr lang="en-US" altLang="en-US" smtClean="0"/>
            </a:br>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Radio buttons are small, hollow circles adjacent to text in a configuration menu box. They are arranged in groups of two or more. Clicking on the radio button or on the caption, or using a keyboard shortcut, places a solid dot in the circle, selecting the option. As one radio button is selected, others within the category switch off, so that only one choice can be selected in each category.</a:t>
            </a:r>
          </a:p>
          <a:p>
            <a:pPr>
              <a:defRPr/>
            </a:pPr>
            <a:endParaRPr lang="en-US" dirty="0"/>
          </a:p>
        </p:txBody>
      </p:sp>
      <p:pic>
        <p:nvPicPr>
          <p:cNvPr id="807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1" y="4876800"/>
            <a:ext cx="29051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403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7620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75" y="762000"/>
            <a:ext cx="36004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74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Title 1"/>
          <p:cNvSpPr>
            <a:spLocks noGrp="1"/>
          </p:cNvSpPr>
          <p:nvPr>
            <p:ph type="title"/>
          </p:nvPr>
        </p:nvSpPr>
        <p:spPr>
          <a:xfrm>
            <a:off x="2136775" y="228600"/>
            <a:ext cx="8153400" cy="990600"/>
          </a:xfrm>
        </p:spPr>
        <p:txBody>
          <a:bodyPr/>
          <a:lstStyle/>
          <a:p>
            <a:endParaRPr lang="en-US" altLang="en-US" smtClean="0"/>
          </a:p>
        </p:txBody>
      </p:sp>
      <p:sp>
        <p:nvSpPr>
          <p:cNvPr id="809987" name="Content Placeholder 2"/>
          <p:cNvSpPr>
            <a:spLocks noGrp="1"/>
          </p:cNvSpPr>
          <p:nvPr>
            <p:ph sz="quarter" idx="1"/>
          </p:nvPr>
        </p:nvSpPr>
        <p:spPr>
          <a:xfrm>
            <a:off x="2136775" y="1600200"/>
            <a:ext cx="8153400" cy="4495800"/>
          </a:xfrm>
        </p:spPr>
        <p:txBody>
          <a:bodyPr/>
          <a:lstStyle/>
          <a:p>
            <a:r>
              <a:rPr lang="en-US" altLang="en-US" smtClean="0"/>
              <a:t>A radio button allows the user to choose only one of a predefined set of options. For example, a set of radio buttons may have options like ‘Yes’, ‘No’, and ‘Not sure’ so that users can simply click on the radio button corresponding their choice.</a:t>
            </a:r>
          </a:p>
          <a:p>
            <a:endParaRPr lang="en-US" altLang="en-US" smtClean="0"/>
          </a:p>
        </p:txBody>
      </p:sp>
    </p:spTree>
    <p:extLst>
      <p:ext uri="{BB962C8B-B14F-4D97-AF65-F5344CB8AC3E}">
        <p14:creationId xmlns:p14="http://schemas.microsoft.com/office/powerpoint/2010/main" val="2915737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Check boxes</a:t>
            </a:r>
            <a:br>
              <a:rPr lang="en-US" altLang="en-US" smtClean="0"/>
            </a:br>
            <a:endParaRPr lang="en-US" altLang="en-US" smtClean="0"/>
          </a:p>
        </p:txBody>
      </p:sp>
      <p:sp>
        <p:nvSpPr>
          <p:cNvPr id="811011" name="Content Placeholder 2"/>
          <p:cNvSpPr>
            <a:spLocks noGrp="1"/>
          </p:cNvSpPr>
          <p:nvPr>
            <p:ph sz="quarter" idx="1"/>
          </p:nvPr>
        </p:nvSpPr>
        <p:spPr>
          <a:xfrm>
            <a:off x="2057400" y="2133600"/>
            <a:ext cx="8153400" cy="4876800"/>
          </a:xfrm>
        </p:spPr>
        <p:txBody>
          <a:bodyPr/>
          <a:lstStyle/>
          <a:p>
            <a:pPr marL="0" indent="0">
              <a:buNone/>
            </a:pPr>
            <a:r>
              <a:rPr lang="en-US" altLang="en-US" dirty="0" smtClean="0"/>
              <a:t>In computing, a check box (or tick box) is a graphical user interface element (widget) that permits the user to make multiple(several) selections from a number of options at the same time. </a:t>
            </a:r>
          </a:p>
        </p:txBody>
      </p:sp>
    </p:spTree>
    <p:extLst>
      <p:ext uri="{BB962C8B-B14F-4D97-AF65-F5344CB8AC3E}">
        <p14:creationId xmlns:p14="http://schemas.microsoft.com/office/powerpoint/2010/main" val="3240134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Title 1"/>
          <p:cNvSpPr>
            <a:spLocks noGrp="1"/>
          </p:cNvSpPr>
          <p:nvPr>
            <p:ph type="title"/>
          </p:nvPr>
        </p:nvSpPr>
        <p:spPr>
          <a:xfrm>
            <a:off x="2136775" y="228600"/>
            <a:ext cx="8153400" cy="990600"/>
          </a:xfrm>
        </p:spPr>
        <p:txBody>
          <a:bodyPr/>
          <a:lstStyle/>
          <a:p>
            <a:endParaRPr lang="en-US" altLang="en-US" smtClean="0"/>
          </a:p>
        </p:txBody>
      </p:sp>
      <p:sp>
        <p:nvSpPr>
          <p:cNvPr id="812035" name="Content Placeholder 2"/>
          <p:cNvSpPr>
            <a:spLocks noGrp="1"/>
          </p:cNvSpPr>
          <p:nvPr>
            <p:ph sz="quarter" idx="1"/>
          </p:nvPr>
        </p:nvSpPr>
        <p:spPr>
          <a:xfrm>
            <a:off x="2136775" y="1600200"/>
            <a:ext cx="8153400" cy="4495800"/>
          </a:xfrm>
        </p:spPr>
        <p:txBody>
          <a:bodyPr/>
          <a:lstStyle/>
          <a:p>
            <a:r>
              <a:rPr lang="en-US" altLang="en-US" smtClean="0"/>
              <a:t>Check boxes are usually shown on the screen as square boxes that can contain white space (for false) or a tick mark or X (for true) if selected.</a:t>
            </a:r>
          </a:p>
          <a:p>
            <a:r>
              <a:rPr lang="en-US" altLang="en-US" smtClean="0"/>
              <a:t> A caption describing the meaning of the check box is normally shown beside the check box. </a:t>
            </a:r>
          </a:p>
          <a:p>
            <a:r>
              <a:rPr lang="en-US" altLang="en-US" smtClean="0"/>
              <a:t>Reverting the state of a check box is done by clicking the mouse on the box, or the caption, or by using a keyboard shortcut.</a:t>
            </a:r>
          </a:p>
          <a:p>
            <a:endParaRPr lang="en-US" altLang="en-US" smtClean="0"/>
          </a:p>
        </p:txBody>
      </p:sp>
    </p:spTree>
    <p:extLst>
      <p:ext uri="{BB962C8B-B14F-4D97-AF65-F5344CB8AC3E}">
        <p14:creationId xmlns:p14="http://schemas.microsoft.com/office/powerpoint/2010/main" val="1104416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30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457200"/>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30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09600"/>
            <a:ext cx="3810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057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Title 1"/>
          <p:cNvSpPr>
            <a:spLocks noGrp="1"/>
          </p:cNvSpPr>
          <p:nvPr>
            <p:ph type="title"/>
          </p:nvPr>
        </p:nvSpPr>
        <p:spPr>
          <a:xfrm>
            <a:off x="2136775" y="228600"/>
            <a:ext cx="8153400" cy="990600"/>
          </a:xfrm>
        </p:spPr>
        <p:txBody>
          <a:bodyPr/>
          <a:lstStyle/>
          <a:p>
            <a:r>
              <a:rPr lang="en-US" altLang="en-US" smtClean="0"/>
              <a:t>Menu Bar</a:t>
            </a:r>
          </a:p>
        </p:txBody>
      </p:sp>
      <p:sp>
        <p:nvSpPr>
          <p:cNvPr id="814083" name="Content Placeholder 2"/>
          <p:cNvSpPr>
            <a:spLocks noGrp="1"/>
          </p:cNvSpPr>
          <p:nvPr>
            <p:ph sz="quarter" idx="1"/>
          </p:nvPr>
        </p:nvSpPr>
        <p:spPr>
          <a:xfrm>
            <a:off x="2136775" y="1600200"/>
            <a:ext cx="8153400" cy="4495800"/>
          </a:xfrm>
        </p:spPr>
        <p:txBody>
          <a:bodyPr/>
          <a:lstStyle/>
          <a:p>
            <a:pPr marL="0" indent="0">
              <a:buNone/>
            </a:pPr>
            <a:r>
              <a:rPr lang="en-US" altLang="en-US" smtClean="0"/>
              <a:t>A menu bar is a region on a screen of a computer program window which contains lists of available menus or application interface where drop down menus or a lists of available menus for a certain program are displayed.</a:t>
            </a:r>
          </a:p>
        </p:txBody>
      </p:sp>
    </p:spTree>
    <p:extLst>
      <p:ext uri="{BB962C8B-B14F-4D97-AF65-F5344CB8AC3E}">
        <p14:creationId xmlns:p14="http://schemas.microsoft.com/office/powerpoint/2010/main" val="1375609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dirty="0" smtClean="0"/>
              <a:t>v)Shareware and </a:t>
            </a:r>
          </a:p>
          <a:p>
            <a:pPr marL="0" indent="0">
              <a:buNone/>
            </a:pPr>
            <a:r>
              <a:rPr lang="en-US" dirty="0" smtClean="0"/>
              <a:t> iv)Public Domain software.</a:t>
            </a:r>
          </a:p>
          <a:p>
            <a:endParaRPr lang="en-US" dirty="0"/>
          </a:p>
        </p:txBody>
      </p:sp>
    </p:spTree>
    <p:extLst>
      <p:ext uri="{BB962C8B-B14F-4D97-AF65-F5344CB8AC3E}">
        <p14:creationId xmlns:p14="http://schemas.microsoft.com/office/powerpoint/2010/main" val="50902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5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9" y="609600"/>
            <a:ext cx="68040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968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Drop-down menus</a:t>
            </a:r>
            <a:br>
              <a:rPr lang="en-US" altLang="en-US" smtClean="0"/>
            </a:br>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A drop-down menu, also called a pull-down menu, is a menu of commands or options that appears when you select an item with a mouse or click on the drop-down arrow at the right-hand corner of the menu box. </a:t>
            </a:r>
          </a:p>
          <a:p>
            <a:pPr>
              <a:defRPr/>
            </a:pPr>
            <a:endParaRPr lang="en-US" dirty="0"/>
          </a:p>
        </p:txBody>
      </p:sp>
    </p:spTree>
    <p:extLst>
      <p:ext uri="{BB962C8B-B14F-4D97-AF65-F5344CB8AC3E}">
        <p14:creationId xmlns:p14="http://schemas.microsoft.com/office/powerpoint/2010/main" val="3490568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7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175"/>
            <a:ext cx="519112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7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1495426"/>
            <a:ext cx="592455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664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List boxes</a:t>
            </a:r>
            <a:br>
              <a:rPr lang="en-US" altLang="en-US" smtClean="0"/>
            </a:br>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A list box is an on-screen display of text items in a scrollable window. The list box allows the user to select one or more items from a list contained within a static, multiple-line text box. The user clicks inside the box on an item to select it, sometimes in combination with the Shift key or Control key in order to make multiple selections.</a:t>
            </a:r>
          </a:p>
          <a:p>
            <a:pPr>
              <a:defRPr/>
            </a:pPr>
            <a:endParaRPr lang="en-US" dirty="0" smtClean="0"/>
          </a:p>
          <a:p>
            <a:pPr>
              <a:defRPr/>
            </a:pPr>
            <a:endParaRPr lang="en-US" dirty="0"/>
          </a:p>
        </p:txBody>
      </p:sp>
    </p:spTree>
    <p:extLst>
      <p:ext uri="{BB962C8B-B14F-4D97-AF65-F5344CB8AC3E}">
        <p14:creationId xmlns:p14="http://schemas.microsoft.com/office/powerpoint/2010/main" val="3683598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457201"/>
            <a:ext cx="326072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325" y="457200"/>
            <a:ext cx="47625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650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Text boxes</a:t>
            </a:r>
            <a:br>
              <a:rPr lang="en-US" altLang="en-US" smtClean="0"/>
            </a:br>
            <a:endParaRPr lang="en-US" altLang="en-US" smtClean="0"/>
          </a:p>
        </p:txBody>
      </p:sp>
      <p:sp>
        <p:nvSpPr>
          <p:cNvPr id="820227" name="Content Placeholder 2"/>
          <p:cNvSpPr>
            <a:spLocks noGrp="1"/>
          </p:cNvSpPr>
          <p:nvPr>
            <p:ph sz="quarter" idx="1"/>
          </p:nvPr>
        </p:nvSpPr>
        <p:spPr>
          <a:xfrm>
            <a:off x="2136775" y="1600200"/>
            <a:ext cx="8153400" cy="4495800"/>
          </a:xfrm>
        </p:spPr>
        <p:txBody>
          <a:bodyPr/>
          <a:lstStyle/>
          <a:p>
            <a:pPr marL="0" indent="0">
              <a:buNone/>
            </a:pPr>
            <a:r>
              <a:rPr lang="en-US" altLang="en-US" smtClean="0"/>
              <a:t>A text box, text field or text entry box allows the user to input text information to be used by the program. </a:t>
            </a:r>
          </a:p>
        </p:txBody>
      </p:sp>
    </p:spTree>
    <p:extLst>
      <p:ext uri="{BB962C8B-B14F-4D97-AF65-F5344CB8AC3E}">
        <p14:creationId xmlns:p14="http://schemas.microsoft.com/office/powerpoint/2010/main" val="2558899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228600"/>
            <a:ext cx="3305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19125"/>
            <a:ext cx="38481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977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Scrollbars</a:t>
            </a:r>
            <a:br>
              <a:rPr lang="en-US" altLang="en-US" smtClean="0"/>
            </a:br>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A scrollbar is a graphical object in a graphical user interface (GUI) with which continuous text, pictures or anything else can be scrolled, i.e., viewed even if it does not fit into the space in a computer display, window, or viewport. In some video applications, the time can be adjusted with a scrollbar.</a:t>
            </a:r>
          </a:p>
          <a:p>
            <a:pPr>
              <a:defRPr/>
            </a:pPr>
            <a:endParaRPr lang="en-US" dirty="0"/>
          </a:p>
        </p:txBody>
      </p:sp>
    </p:spTree>
    <p:extLst>
      <p:ext uri="{BB962C8B-B14F-4D97-AF65-F5344CB8AC3E}">
        <p14:creationId xmlns:p14="http://schemas.microsoft.com/office/powerpoint/2010/main" val="1495097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Toolbars</a:t>
            </a:r>
            <a:br>
              <a:rPr lang="en-US" altLang="en-US" smtClean="0"/>
            </a:br>
            <a:endParaRPr lang="en-US" altLang="en-US" smtClean="0"/>
          </a:p>
        </p:txBody>
      </p:sp>
      <p:sp>
        <p:nvSpPr>
          <p:cNvPr id="823299" name="Content Placeholder 2"/>
          <p:cNvSpPr>
            <a:spLocks noGrp="1"/>
          </p:cNvSpPr>
          <p:nvPr>
            <p:ph sz="quarter" idx="1"/>
          </p:nvPr>
        </p:nvSpPr>
        <p:spPr>
          <a:xfrm>
            <a:off x="2127631" y="1938528"/>
            <a:ext cx="8153400" cy="4953000"/>
          </a:xfrm>
        </p:spPr>
        <p:txBody>
          <a:bodyPr/>
          <a:lstStyle/>
          <a:p>
            <a:r>
              <a:rPr lang="en-US" altLang="en-US" dirty="0" smtClean="0"/>
              <a:t>A toolbar is a series of selectable icon buttons in a GUI that gives the user an easy way to select desktop, application or Web browser functions. Toolbars are typically displayed as either a horizontal row or a vertical column around the edges of the GUI where they are visible while the application is in use. </a:t>
            </a:r>
          </a:p>
        </p:txBody>
      </p:sp>
    </p:spTree>
    <p:extLst>
      <p:ext uri="{BB962C8B-B14F-4D97-AF65-F5344CB8AC3E}">
        <p14:creationId xmlns:p14="http://schemas.microsoft.com/office/powerpoint/2010/main" val="734843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Title 1"/>
          <p:cNvSpPr>
            <a:spLocks noGrp="1"/>
          </p:cNvSpPr>
          <p:nvPr>
            <p:ph type="title"/>
          </p:nvPr>
        </p:nvSpPr>
        <p:spPr>
          <a:xfrm>
            <a:off x="2136775" y="228600"/>
            <a:ext cx="8153400" cy="990600"/>
          </a:xfrm>
        </p:spPr>
        <p:txBody>
          <a:bodyPr/>
          <a:lstStyle/>
          <a:p>
            <a:endParaRPr lang="en-US" altLang="en-US" smtClean="0"/>
          </a:p>
        </p:txBody>
      </p:sp>
      <p:sp>
        <p:nvSpPr>
          <p:cNvPr id="824323" name="Content Placeholder 2"/>
          <p:cNvSpPr>
            <a:spLocks noGrp="1"/>
          </p:cNvSpPr>
          <p:nvPr>
            <p:ph sz="quarter" idx="1"/>
          </p:nvPr>
        </p:nvSpPr>
        <p:spPr>
          <a:xfrm>
            <a:off x="2136775" y="1600200"/>
            <a:ext cx="8153400" cy="4495800"/>
          </a:xfrm>
        </p:spPr>
        <p:txBody>
          <a:bodyPr/>
          <a:lstStyle/>
          <a:p>
            <a:r>
              <a:rPr lang="en-US" altLang="en-US" smtClean="0"/>
              <a:t>Toolbars are used to activate functions in the application.</a:t>
            </a:r>
          </a:p>
          <a:p>
            <a:r>
              <a:rPr lang="en-US" altLang="en-US" smtClean="0"/>
              <a:t> Many toolbars are customizable, letting you add and delete buttons as required. </a:t>
            </a:r>
          </a:p>
          <a:p>
            <a:r>
              <a:rPr lang="en-US" altLang="en-US" smtClean="0"/>
              <a:t>Toolbars may be fixed in position or may float, which means they can be dragged to a more convenient location in the application window by the user.</a:t>
            </a:r>
          </a:p>
          <a:p>
            <a:endParaRPr lang="en-US" altLang="en-US" smtClean="0"/>
          </a:p>
        </p:txBody>
      </p:sp>
    </p:spTree>
    <p:extLst>
      <p:ext uri="{BB962C8B-B14F-4D97-AF65-F5344CB8AC3E}">
        <p14:creationId xmlns:p14="http://schemas.microsoft.com/office/powerpoint/2010/main" val="146489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752600" y="685800"/>
          <a:ext cx="8915400"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21503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Title 1"/>
          <p:cNvSpPr>
            <a:spLocks noGrp="1"/>
          </p:cNvSpPr>
          <p:nvPr>
            <p:ph type="title"/>
          </p:nvPr>
        </p:nvSpPr>
        <p:spPr>
          <a:xfrm>
            <a:off x="2136775" y="228600"/>
            <a:ext cx="8153400" cy="990600"/>
          </a:xfrm>
        </p:spPr>
        <p:txBody>
          <a:bodyPr/>
          <a:lstStyle/>
          <a:p>
            <a:r>
              <a:rPr lang="en-US" altLang="en-US" smtClean="0"/>
              <a:t>Status bar</a:t>
            </a:r>
          </a:p>
        </p:txBody>
      </p:sp>
      <p:sp>
        <p:nvSpPr>
          <p:cNvPr id="825347" name="Content Placeholder 2"/>
          <p:cNvSpPr>
            <a:spLocks noGrp="1"/>
          </p:cNvSpPr>
          <p:nvPr>
            <p:ph sz="quarter" idx="1"/>
          </p:nvPr>
        </p:nvSpPr>
        <p:spPr>
          <a:xfrm>
            <a:off x="2136775" y="1600200"/>
            <a:ext cx="8153400" cy="4495800"/>
          </a:xfrm>
        </p:spPr>
        <p:txBody>
          <a:bodyPr/>
          <a:lstStyle/>
          <a:p>
            <a:pPr marL="0" indent="0">
              <a:buNone/>
            </a:pPr>
            <a:r>
              <a:rPr lang="en-US" altLang="en-US" dirty="0" smtClean="0"/>
              <a:t>A status bar is an information area typically found at the bottom of windows in a graphical user interface. A status bar is sometimes divided into sections, each of which shows different information. </a:t>
            </a:r>
          </a:p>
          <a:p>
            <a:pPr marL="0" indent="0">
              <a:buNone/>
            </a:pPr>
            <a:r>
              <a:rPr lang="en-US" altLang="en-US" dirty="0" smtClean="0"/>
              <a:t>Its job </a:t>
            </a:r>
            <a:r>
              <a:rPr lang="en-US" altLang="en-US" dirty="0" smtClean="0"/>
              <a:t>is </a:t>
            </a:r>
            <a:r>
              <a:rPr lang="en-US" altLang="en-US" dirty="0" smtClean="0"/>
              <a:t>to display information about the current state of its window, although some status bars have extra functionality, for example,  web browsers’ status bars have clickable sections that pop up a display of security or privacy information.</a:t>
            </a:r>
          </a:p>
        </p:txBody>
      </p:sp>
    </p:spTree>
    <p:extLst>
      <p:ext uri="{BB962C8B-B14F-4D97-AF65-F5344CB8AC3E}">
        <p14:creationId xmlns:p14="http://schemas.microsoft.com/office/powerpoint/2010/main" val="320148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6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25438"/>
            <a:ext cx="7848600" cy="603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5401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Title 1"/>
          <p:cNvSpPr>
            <a:spLocks noGrp="1"/>
          </p:cNvSpPr>
          <p:nvPr>
            <p:ph type="title"/>
          </p:nvPr>
        </p:nvSpPr>
        <p:spPr>
          <a:xfrm>
            <a:off x="2136775" y="228600"/>
            <a:ext cx="8153400" cy="990600"/>
          </a:xfrm>
        </p:spPr>
        <p:txBody>
          <a:bodyPr/>
          <a:lstStyle/>
          <a:p>
            <a:r>
              <a:rPr lang="en-US" altLang="en-US" smtClean="0"/>
              <a:t>Advantages of a GUI operating System</a:t>
            </a:r>
          </a:p>
        </p:txBody>
      </p:sp>
      <p:sp>
        <p:nvSpPr>
          <p:cNvPr id="827395" name="Content Placeholder 2"/>
          <p:cNvSpPr>
            <a:spLocks noGrp="1"/>
          </p:cNvSpPr>
          <p:nvPr>
            <p:ph sz="quarter" idx="1"/>
          </p:nvPr>
        </p:nvSpPr>
        <p:spPr>
          <a:xfrm>
            <a:off x="2136775" y="1600200"/>
            <a:ext cx="8153400" cy="4495800"/>
          </a:xfrm>
        </p:spPr>
        <p:txBody>
          <a:bodyPr/>
          <a:lstStyle/>
          <a:p>
            <a:r>
              <a:rPr lang="en-US" altLang="en-US" smtClean="0"/>
              <a:t>make computer operation more intuitive, and thus easier to learn and use.</a:t>
            </a:r>
          </a:p>
          <a:p>
            <a:r>
              <a:rPr lang="en-US" altLang="en-US" smtClean="0"/>
              <a:t>GUIs generally provide users with immediate, visual feedback about the effect of each action. For example, when a user deletes an icon representing a file, the icon immediately disappears, confirming that the file has been deleted (or at least sent to the trash can)</a:t>
            </a:r>
          </a:p>
          <a:p>
            <a:endParaRPr lang="en-US" altLang="en-US" smtClean="0"/>
          </a:p>
        </p:txBody>
      </p:sp>
    </p:spTree>
    <p:extLst>
      <p:ext uri="{BB962C8B-B14F-4D97-AF65-F5344CB8AC3E}">
        <p14:creationId xmlns:p14="http://schemas.microsoft.com/office/powerpoint/2010/main" val="3301508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Title 1"/>
          <p:cNvSpPr>
            <a:spLocks noGrp="1"/>
          </p:cNvSpPr>
          <p:nvPr>
            <p:ph type="title"/>
          </p:nvPr>
        </p:nvSpPr>
        <p:spPr>
          <a:xfrm>
            <a:off x="2136775" y="228600"/>
            <a:ext cx="8153400" cy="990600"/>
          </a:xfrm>
        </p:spPr>
        <p:txBody>
          <a:bodyPr/>
          <a:lstStyle/>
          <a:p>
            <a:endParaRPr lang="en-US" altLang="en-US" smtClean="0"/>
          </a:p>
        </p:txBody>
      </p:sp>
      <p:sp>
        <p:nvSpPr>
          <p:cNvPr id="828419" name="Content Placeholder 2"/>
          <p:cNvSpPr>
            <a:spLocks noGrp="1"/>
          </p:cNvSpPr>
          <p:nvPr>
            <p:ph sz="quarter" idx="1"/>
          </p:nvPr>
        </p:nvSpPr>
        <p:spPr>
          <a:xfrm>
            <a:off x="2136775" y="1600200"/>
            <a:ext cx="8153400" cy="4495800"/>
          </a:xfrm>
        </p:spPr>
        <p:txBody>
          <a:bodyPr/>
          <a:lstStyle/>
          <a:p>
            <a:r>
              <a:rPr lang="en-US" altLang="en-US" smtClean="0"/>
              <a:t>GUIs allow users to take full advantage of the powerful multitasking capabilities of modern operating systems by allowing such multiple programs and/or instances to be displayed simultaneously.</a:t>
            </a:r>
          </a:p>
          <a:p>
            <a:r>
              <a:rPr lang="en-US" altLang="en-US" smtClean="0"/>
              <a:t>GUIs have windows that enable a user easily to view, control, and manipulate multiple things at once.</a:t>
            </a:r>
          </a:p>
        </p:txBody>
      </p:sp>
    </p:spTree>
    <p:extLst>
      <p:ext uri="{BB962C8B-B14F-4D97-AF65-F5344CB8AC3E}">
        <p14:creationId xmlns:p14="http://schemas.microsoft.com/office/powerpoint/2010/main" val="1521528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Title 1"/>
          <p:cNvSpPr>
            <a:spLocks noGrp="1"/>
          </p:cNvSpPr>
          <p:nvPr>
            <p:ph type="title"/>
          </p:nvPr>
        </p:nvSpPr>
        <p:spPr>
          <a:xfrm>
            <a:off x="2136775" y="228600"/>
            <a:ext cx="8153400" cy="990600"/>
          </a:xfrm>
        </p:spPr>
        <p:txBody>
          <a:bodyPr/>
          <a:lstStyle/>
          <a:p>
            <a:endParaRPr lang="en-US" altLang="en-US" smtClean="0"/>
          </a:p>
        </p:txBody>
      </p:sp>
      <p:sp>
        <p:nvSpPr>
          <p:cNvPr id="829443" name="Content Placeholder 2"/>
          <p:cNvSpPr>
            <a:spLocks noGrp="1"/>
          </p:cNvSpPr>
          <p:nvPr>
            <p:ph sz="quarter" idx="1"/>
          </p:nvPr>
        </p:nvSpPr>
        <p:spPr>
          <a:xfrm>
            <a:off x="2136775" y="1600200"/>
            <a:ext cx="8153400" cy="4495800"/>
          </a:xfrm>
        </p:spPr>
        <p:txBody>
          <a:bodyPr/>
          <a:lstStyle/>
          <a:p>
            <a:r>
              <a:rPr lang="en-US" altLang="en-US" smtClean="0"/>
              <a:t>GUI is easy to use because of  the use of graphics because user simply uses the mouse to choose the appropriate icons/commands.</a:t>
            </a:r>
          </a:p>
          <a:p>
            <a:r>
              <a:rPr lang="en-US" altLang="en-US" smtClean="0"/>
              <a:t>GUI enables a user to create shortcuts, tasks, or other similar actions to complete a task or run a program</a:t>
            </a:r>
          </a:p>
          <a:p>
            <a:endParaRPr lang="en-US" altLang="en-US" smtClean="0"/>
          </a:p>
        </p:txBody>
      </p:sp>
    </p:spTree>
    <p:extLst>
      <p:ext uri="{BB962C8B-B14F-4D97-AF65-F5344CB8AC3E}">
        <p14:creationId xmlns:p14="http://schemas.microsoft.com/office/powerpoint/2010/main" val="3488743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Title 1"/>
          <p:cNvSpPr>
            <a:spLocks noGrp="1"/>
          </p:cNvSpPr>
          <p:nvPr>
            <p:ph type="title"/>
          </p:nvPr>
        </p:nvSpPr>
        <p:spPr>
          <a:xfrm>
            <a:off x="2136775" y="228600"/>
            <a:ext cx="8153400" cy="990600"/>
          </a:xfrm>
        </p:spPr>
        <p:txBody>
          <a:bodyPr/>
          <a:lstStyle/>
          <a:p>
            <a:r>
              <a:rPr lang="en-US" altLang="en-US" smtClean="0"/>
              <a:t>Disadvantages of GUI</a:t>
            </a:r>
          </a:p>
        </p:txBody>
      </p:sp>
      <p:sp>
        <p:nvSpPr>
          <p:cNvPr id="830467" name="Content Placeholder 2"/>
          <p:cNvSpPr>
            <a:spLocks noGrp="1"/>
          </p:cNvSpPr>
          <p:nvPr>
            <p:ph sz="quarter" idx="1"/>
          </p:nvPr>
        </p:nvSpPr>
        <p:spPr>
          <a:xfrm>
            <a:off x="2136775" y="1600200"/>
            <a:ext cx="8153400" cy="4495800"/>
          </a:xfrm>
        </p:spPr>
        <p:txBody>
          <a:bodyPr/>
          <a:lstStyle/>
          <a:p>
            <a:r>
              <a:rPr lang="en-US" altLang="en-US" smtClean="0"/>
              <a:t>GUI require a lot of system resources (e.g. memory space) because of each of the elements that need to be loaded such as icons, fonts, etc.</a:t>
            </a:r>
          </a:p>
          <a:p>
            <a:r>
              <a:rPr lang="en-US" altLang="en-US" smtClean="0"/>
              <a:t>when it is not properly built, it can be very difficult to work with.</a:t>
            </a:r>
          </a:p>
          <a:p>
            <a:r>
              <a:rPr lang="en-US" altLang="en-US" smtClean="0"/>
              <a:t> it might require the installation of additional software, e.g., the "runtime environment" in the case of java.</a:t>
            </a:r>
          </a:p>
          <a:p>
            <a:endParaRPr lang="en-US" altLang="en-US" smtClean="0"/>
          </a:p>
        </p:txBody>
      </p:sp>
    </p:spTree>
    <p:extLst>
      <p:ext uri="{BB962C8B-B14F-4D97-AF65-F5344CB8AC3E}">
        <p14:creationId xmlns:p14="http://schemas.microsoft.com/office/powerpoint/2010/main" val="42105987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Title 1"/>
          <p:cNvSpPr>
            <a:spLocks noGrp="1"/>
          </p:cNvSpPr>
          <p:nvPr>
            <p:ph type="title"/>
          </p:nvPr>
        </p:nvSpPr>
        <p:spPr>
          <a:xfrm>
            <a:off x="2136775" y="228600"/>
            <a:ext cx="8153400" cy="990600"/>
          </a:xfrm>
        </p:spPr>
        <p:txBody>
          <a:bodyPr/>
          <a:lstStyle/>
          <a:p>
            <a:endParaRPr lang="en-US" altLang="en-US" smtClean="0"/>
          </a:p>
        </p:txBody>
      </p:sp>
      <p:sp>
        <p:nvSpPr>
          <p:cNvPr id="831491" name="Content Placeholder 2"/>
          <p:cNvSpPr>
            <a:spLocks noGrp="1"/>
          </p:cNvSpPr>
          <p:nvPr>
            <p:ph sz="quarter" idx="1"/>
          </p:nvPr>
        </p:nvSpPr>
        <p:spPr>
          <a:xfrm>
            <a:off x="2136775" y="1600200"/>
            <a:ext cx="8153400" cy="4495800"/>
          </a:xfrm>
        </p:spPr>
        <p:txBody>
          <a:bodyPr/>
          <a:lstStyle/>
          <a:p>
            <a:r>
              <a:rPr lang="en-US" altLang="en-US" smtClean="0"/>
              <a:t>It might be slower to download into memory.</a:t>
            </a:r>
          </a:p>
          <a:p>
            <a:r>
              <a:rPr lang="en-US" altLang="en-US" smtClean="0"/>
              <a:t>The user choices are restricted to those on the menus</a:t>
            </a:r>
          </a:p>
        </p:txBody>
      </p:sp>
    </p:spTree>
    <p:extLst>
      <p:ext uri="{BB962C8B-B14F-4D97-AF65-F5344CB8AC3E}">
        <p14:creationId xmlns:p14="http://schemas.microsoft.com/office/powerpoint/2010/main" val="1402154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Title 1"/>
          <p:cNvSpPr>
            <a:spLocks noGrp="1"/>
          </p:cNvSpPr>
          <p:nvPr>
            <p:ph type="title"/>
          </p:nvPr>
        </p:nvSpPr>
        <p:spPr>
          <a:xfrm>
            <a:off x="2136775" y="228600"/>
            <a:ext cx="8153400" cy="990600"/>
          </a:xfrm>
        </p:spPr>
        <p:txBody>
          <a:bodyPr/>
          <a:lstStyle/>
          <a:p>
            <a:r>
              <a:rPr lang="en-US" altLang="en-US" smtClean="0"/>
              <a:t>Command-line user interface (CLI) OS</a:t>
            </a:r>
          </a:p>
        </p:txBody>
      </p:sp>
      <p:sp>
        <p:nvSpPr>
          <p:cNvPr id="832515" name="Content Placeholder 2"/>
          <p:cNvSpPr>
            <a:spLocks noGrp="1"/>
          </p:cNvSpPr>
          <p:nvPr>
            <p:ph sz="quarter" idx="1"/>
          </p:nvPr>
        </p:nvSpPr>
        <p:spPr>
          <a:xfrm>
            <a:off x="1600200" y="1600200"/>
            <a:ext cx="8839200" cy="4495800"/>
          </a:xfrm>
        </p:spPr>
        <p:txBody>
          <a:bodyPr/>
          <a:lstStyle/>
          <a:p>
            <a:pPr marL="0" indent="0">
              <a:buNone/>
            </a:pPr>
            <a:r>
              <a:rPr lang="en-US" altLang="en-US" dirty="0" smtClean="0"/>
              <a:t>The command line is a user interface (CLI)that is navigated by typing commands at a command prompt; for example, the root MS-DOS command line prompt generally is C:\&gt;.</a:t>
            </a:r>
          </a:p>
          <a:p>
            <a:pPr marL="0" indent="0">
              <a:buNone/>
            </a:pPr>
            <a:r>
              <a:rPr lang="en-US" altLang="en-US" dirty="0" smtClean="0"/>
              <a:t>CLI can only be navigated by using a keyboard and entering commands; it does not use a mouse. </a:t>
            </a:r>
          </a:p>
          <a:p>
            <a:pPr marL="0" indent="0">
              <a:buNone/>
            </a:pPr>
            <a:r>
              <a:rPr lang="en-US" altLang="en-US" dirty="0" smtClean="0"/>
              <a:t>This method of instructing a computer to perform a given task is referred to as ‘entering’ a command: the system waits for the user to conclude the submitting of the text command by pressing the Enter key on the keyboard. </a:t>
            </a:r>
          </a:p>
        </p:txBody>
      </p:sp>
    </p:spTree>
    <p:extLst>
      <p:ext uri="{BB962C8B-B14F-4D97-AF65-F5344CB8AC3E}">
        <p14:creationId xmlns:p14="http://schemas.microsoft.com/office/powerpoint/2010/main" val="27240963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Title 1"/>
          <p:cNvSpPr>
            <a:spLocks noGrp="1"/>
          </p:cNvSpPr>
          <p:nvPr>
            <p:ph type="title"/>
          </p:nvPr>
        </p:nvSpPr>
        <p:spPr>
          <a:xfrm>
            <a:off x="2136775" y="228600"/>
            <a:ext cx="8153400" cy="990600"/>
          </a:xfrm>
        </p:spPr>
        <p:txBody>
          <a:bodyPr/>
          <a:lstStyle/>
          <a:p>
            <a:endParaRPr lang="en-US" altLang="en-US" smtClean="0"/>
          </a:p>
        </p:txBody>
      </p:sp>
      <p:sp>
        <p:nvSpPr>
          <p:cNvPr id="833539" name="Content Placeholder 2"/>
          <p:cNvSpPr>
            <a:spLocks noGrp="1"/>
          </p:cNvSpPr>
          <p:nvPr>
            <p:ph sz="quarter" idx="1"/>
          </p:nvPr>
        </p:nvSpPr>
        <p:spPr>
          <a:xfrm>
            <a:off x="2136775" y="1600200"/>
            <a:ext cx="8153400" cy="4495800"/>
          </a:xfrm>
        </p:spPr>
        <p:txBody>
          <a:bodyPr/>
          <a:lstStyle/>
          <a:p>
            <a:r>
              <a:rPr lang="en-US" altLang="en-US" smtClean="0"/>
              <a:t>A command-line interpreter (shell) then receives, analyses, and executes the requested command. Upon completion, the command usually returns output to the user in the form of text lines on the CLI. This output may be an answer if the command was a question, or otherwise a summary of the operation.</a:t>
            </a:r>
          </a:p>
          <a:p>
            <a:endParaRPr lang="en-US" altLang="en-US" smtClean="0"/>
          </a:p>
        </p:txBody>
      </p:sp>
    </p:spTree>
    <p:extLst>
      <p:ext uri="{BB962C8B-B14F-4D97-AF65-F5344CB8AC3E}">
        <p14:creationId xmlns:p14="http://schemas.microsoft.com/office/powerpoint/2010/main" val="19140795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Title 1"/>
          <p:cNvSpPr>
            <a:spLocks noGrp="1"/>
          </p:cNvSpPr>
          <p:nvPr>
            <p:ph type="title"/>
          </p:nvPr>
        </p:nvSpPr>
        <p:spPr>
          <a:xfrm>
            <a:off x="2136775" y="228600"/>
            <a:ext cx="8153400" cy="990600"/>
          </a:xfrm>
        </p:spPr>
        <p:txBody>
          <a:bodyPr/>
          <a:lstStyle/>
          <a:p>
            <a:endParaRPr lang="en-US" altLang="en-US" smtClean="0"/>
          </a:p>
        </p:txBody>
      </p:sp>
      <p:sp>
        <p:nvSpPr>
          <p:cNvPr id="834563" name="Content Placeholder 2"/>
          <p:cNvSpPr>
            <a:spLocks noGrp="1"/>
          </p:cNvSpPr>
          <p:nvPr>
            <p:ph sz="quarter" idx="1"/>
          </p:nvPr>
        </p:nvSpPr>
        <p:spPr>
          <a:xfrm>
            <a:off x="2136775" y="1600200"/>
            <a:ext cx="8153400" cy="4495800"/>
          </a:xfrm>
        </p:spPr>
        <p:txBody>
          <a:bodyPr/>
          <a:lstStyle/>
          <a:p>
            <a:r>
              <a:rPr lang="en-US" altLang="en-US" smtClean="0"/>
              <a:t>CLIs are often used by programmers and system administrators, in engineering and scientific environments, and by technically advanced personal computer users. CLIs are also popular with visually disabled people, since the commands and feedbacks can be displayed using Refreshable Braille displays.</a:t>
            </a:r>
          </a:p>
          <a:p>
            <a:endParaRPr lang="en-US" altLang="en-US" smtClean="0"/>
          </a:p>
        </p:txBody>
      </p:sp>
    </p:spTree>
    <p:extLst>
      <p:ext uri="{BB962C8B-B14F-4D97-AF65-F5344CB8AC3E}">
        <p14:creationId xmlns:p14="http://schemas.microsoft.com/office/powerpoint/2010/main" val="32186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System software</a:t>
            </a:r>
            <a:br>
              <a:rPr lang="en-US" altLang="en-US" smtClean="0"/>
            </a:br>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The System software are programmes that start up a computer and manage the general functioning of the system devices.  </a:t>
            </a:r>
          </a:p>
          <a:p>
            <a:pPr marL="0" indent="0">
              <a:buNone/>
              <a:defRPr/>
            </a:pPr>
            <a:r>
              <a:rPr lang="en-US" dirty="0" smtClean="0"/>
              <a:t>The types of system software include</a:t>
            </a:r>
          </a:p>
          <a:p>
            <a:pPr marL="571500" indent="-571500">
              <a:buFont typeface="Wingdings" panose="05000000000000000000" pitchFamily="2" charset="2"/>
              <a:buAutoNum type="romanLcParenR"/>
              <a:defRPr/>
            </a:pPr>
            <a:r>
              <a:rPr lang="en-US" dirty="0"/>
              <a:t>F</a:t>
            </a:r>
            <a:r>
              <a:rPr lang="en-US" dirty="0" smtClean="0"/>
              <a:t>irmware, </a:t>
            </a:r>
          </a:p>
          <a:p>
            <a:pPr marL="571500" indent="-571500">
              <a:buFont typeface="Wingdings" panose="05000000000000000000" pitchFamily="2" charset="2"/>
              <a:buAutoNum type="romanLcParenR"/>
              <a:defRPr/>
            </a:pPr>
            <a:r>
              <a:rPr lang="en-US" dirty="0"/>
              <a:t>O</a:t>
            </a:r>
            <a:r>
              <a:rPr lang="en-US" dirty="0" smtClean="0"/>
              <a:t>perating system, </a:t>
            </a:r>
          </a:p>
          <a:p>
            <a:pPr marL="571500" indent="-571500">
              <a:buFont typeface="Wingdings" panose="05000000000000000000" pitchFamily="2" charset="2"/>
              <a:buAutoNum type="romanLcParenR"/>
              <a:defRPr/>
            </a:pPr>
            <a:r>
              <a:rPr lang="en-US" dirty="0" smtClean="0"/>
              <a:t>Utilities/Utility programs </a:t>
            </a:r>
          </a:p>
          <a:p>
            <a:pPr marL="571500" indent="-571500">
              <a:buFont typeface="Wingdings" panose="05000000000000000000" pitchFamily="2" charset="2"/>
              <a:buAutoNum type="romanLcParenR"/>
              <a:defRPr/>
            </a:pPr>
            <a:r>
              <a:rPr lang="en-US" dirty="0"/>
              <a:t>P</a:t>
            </a:r>
            <a:r>
              <a:rPr lang="en-US" dirty="0" smtClean="0"/>
              <a:t>rogramming languages, ,</a:t>
            </a:r>
          </a:p>
          <a:p>
            <a:pPr marL="571500" indent="-571500">
              <a:buFont typeface="Wingdings" panose="05000000000000000000" pitchFamily="2" charset="2"/>
              <a:buAutoNum type="romanLcParenR"/>
              <a:defRPr/>
            </a:pPr>
            <a:r>
              <a:rPr lang="en-US" dirty="0"/>
              <a:t>D</a:t>
            </a:r>
            <a:r>
              <a:rPr lang="en-US" dirty="0" smtClean="0"/>
              <a:t>evice drivers.</a:t>
            </a:r>
          </a:p>
          <a:p>
            <a:pPr>
              <a:defRPr/>
            </a:pPr>
            <a:endParaRPr lang="en-US" dirty="0"/>
          </a:p>
        </p:txBody>
      </p:sp>
    </p:spTree>
    <p:extLst>
      <p:ext uri="{BB962C8B-B14F-4D97-AF65-F5344CB8AC3E}">
        <p14:creationId xmlns:p14="http://schemas.microsoft.com/office/powerpoint/2010/main" val="19107437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Title 1"/>
          <p:cNvSpPr>
            <a:spLocks noGrp="1"/>
          </p:cNvSpPr>
          <p:nvPr>
            <p:ph type="title"/>
          </p:nvPr>
        </p:nvSpPr>
        <p:spPr>
          <a:xfrm>
            <a:off x="2136775" y="228600"/>
            <a:ext cx="8153400" cy="990600"/>
          </a:xfrm>
        </p:spPr>
        <p:txBody>
          <a:bodyPr/>
          <a:lstStyle/>
          <a:p>
            <a:r>
              <a:rPr lang="en-US" altLang="en-US" smtClean="0"/>
              <a:t>Advantages of CLI</a:t>
            </a:r>
          </a:p>
        </p:txBody>
      </p:sp>
      <p:sp>
        <p:nvSpPr>
          <p:cNvPr id="835587" name="Content Placeholder 2"/>
          <p:cNvSpPr>
            <a:spLocks noGrp="1"/>
          </p:cNvSpPr>
          <p:nvPr>
            <p:ph sz="quarter" idx="1"/>
          </p:nvPr>
        </p:nvSpPr>
        <p:spPr>
          <a:xfrm>
            <a:off x="1828801" y="1600200"/>
            <a:ext cx="8461375" cy="4495800"/>
          </a:xfrm>
        </p:spPr>
        <p:txBody>
          <a:bodyPr/>
          <a:lstStyle/>
          <a:p>
            <a:r>
              <a:rPr lang="en-US" altLang="en-US" dirty="0" smtClean="0"/>
              <a:t>It does not require a lot of memory resources to run because it is light.</a:t>
            </a:r>
          </a:p>
          <a:p>
            <a:r>
              <a:rPr lang="en-US" altLang="en-US" dirty="0" smtClean="0"/>
              <a:t>Users have much more control of their file system and operating system in a command line interface. For example, users can easily copy a specific file from one location to another with a one-line command.</a:t>
            </a:r>
          </a:p>
          <a:p>
            <a:r>
              <a:rPr lang="en-US" altLang="en-US" dirty="0" smtClean="0"/>
              <a:t>It is precise because the user states exactly what he or she wants to do, and the more sophisticated CLIs keep a record of the commands that have been issued.</a:t>
            </a:r>
          </a:p>
          <a:p>
            <a:endParaRPr lang="en-US" altLang="en-US" dirty="0" smtClean="0"/>
          </a:p>
        </p:txBody>
      </p:sp>
    </p:spTree>
    <p:extLst>
      <p:ext uri="{BB962C8B-B14F-4D97-AF65-F5344CB8AC3E}">
        <p14:creationId xmlns:p14="http://schemas.microsoft.com/office/powerpoint/2010/main" val="9599816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Title 1"/>
          <p:cNvSpPr>
            <a:spLocks noGrp="1"/>
          </p:cNvSpPr>
          <p:nvPr>
            <p:ph type="title"/>
          </p:nvPr>
        </p:nvSpPr>
        <p:spPr>
          <a:xfrm>
            <a:off x="2136775" y="228600"/>
            <a:ext cx="8153400" cy="990600"/>
          </a:xfrm>
        </p:spPr>
        <p:txBody>
          <a:bodyPr/>
          <a:lstStyle/>
          <a:p>
            <a:r>
              <a:rPr lang="en-US" altLang="en-US" smtClean="0"/>
              <a:t>Disadvantages of CLI</a:t>
            </a:r>
          </a:p>
        </p:txBody>
      </p:sp>
      <p:sp>
        <p:nvSpPr>
          <p:cNvPr id="836611" name="Content Placeholder 2"/>
          <p:cNvSpPr>
            <a:spLocks noGrp="1"/>
          </p:cNvSpPr>
          <p:nvPr>
            <p:ph sz="quarter" idx="1"/>
          </p:nvPr>
        </p:nvSpPr>
        <p:spPr>
          <a:xfrm>
            <a:off x="2136775" y="1600200"/>
            <a:ext cx="8153400" cy="4495800"/>
          </a:xfrm>
        </p:spPr>
        <p:txBody>
          <a:bodyPr/>
          <a:lstStyle/>
          <a:p>
            <a:r>
              <a:rPr lang="en-US" altLang="en-US" smtClean="0"/>
              <a:t>Difficult to use by new users because of the memorization and familiarity of commands needed to operate a command line interface new users find it much more difficult to successfully navigate and operate a command line interface.</a:t>
            </a:r>
          </a:p>
          <a:p>
            <a:r>
              <a:rPr lang="en-US" altLang="en-US" smtClean="0"/>
              <a:t>CLIs cannot show images.</a:t>
            </a:r>
          </a:p>
          <a:p>
            <a:endParaRPr lang="en-US" altLang="en-US" smtClean="0"/>
          </a:p>
          <a:p>
            <a:endParaRPr lang="en-US" altLang="en-US" smtClean="0"/>
          </a:p>
        </p:txBody>
      </p:sp>
    </p:spTree>
    <p:extLst>
      <p:ext uri="{BB962C8B-B14F-4D97-AF65-F5344CB8AC3E}">
        <p14:creationId xmlns:p14="http://schemas.microsoft.com/office/powerpoint/2010/main" val="16913436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Title 1"/>
          <p:cNvSpPr>
            <a:spLocks noGrp="1"/>
          </p:cNvSpPr>
          <p:nvPr>
            <p:ph type="title"/>
          </p:nvPr>
        </p:nvSpPr>
        <p:spPr>
          <a:xfrm>
            <a:off x="2136775" y="228600"/>
            <a:ext cx="8153400" cy="990600"/>
          </a:xfrm>
        </p:spPr>
        <p:txBody>
          <a:bodyPr/>
          <a:lstStyle/>
          <a:p>
            <a:endParaRPr lang="en-US" altLang="en-US" smtClean="0"/>
          </a:p>
        </p:txBody>
      </p:sp>
      <p:sp>
        <p:nvSpPr>
          <p:cNvPr id="837635" name="Content Placeholder 2"/>
          <p:cNvSpPr>
            <a:spLocks noGrp="1"/>
          </p:cNvSpPr>
          <p:nvPr>
            <p:ph sz="quarter" idx="1"/>
          </p:nvPr>
        </p:nvSpPr>
        <p:spPr>
          <a:xfrm>
            <a:off x="2136775" y="1600200"/>
            <a:ext cx="8153400" cy="4495800"/>
          </a:xfrm>
        </p:spPr>
        <p:txBody>
          <a:bodyPr/>
          <a:lstStyle/>
          <a:p>
            <a:r>
              <a:rPr lang="en-US" altLang="en-US" smtClean="0"/>
              <a:t>It is fast and precise because command line users only need to use their keyboards to navigate a command line interface and often only need to execute a few lines to perform a task.</a:t>
            </a:r>
          </a:p>
          <a:p>
            <a:endParaRPr lang="en-US" altLang="en-US" smtClean="0"/>
          </a:p>
        </p:txBody>
      </p:sp>
    </p:spTree>
    <p:extLst>
      <p:ext uri="{BB962C8B-B14F-4D97-AF65-F5344CB8AC3E}">
        <p14:creationId xmlns:p14="http://schemas.microsoft.com/office/powerpoint/2010/main" val="21768661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Title 1"/>
          <p:cNvSpPr>
            <a:spLocks noGrp="1"/>
          </p:cNvSpPr>
          <p:nvPr>
            <p:ph type="title"/>
          </p:nvPr>
        </p:nvSpPr>
        <p:spPr>
          <a:xfrm>
            <a:off x="2136775" y="228600"/>
            <a:ext cx="8153400" cy="990600"/>
          </a:xfrm>
        </p:spPr>
        <p:txBody>
          <a:bodyPr/>
          <a:lstStyle/>
          <a:p>
            <a:endParaRPr lang="en-US" altLang="en-US" smtClean="0"/>
          </a:p>
        </p:txBody>
      </p:sp>
      <p:graphicFrame>
        <p:nvGraphicFramePr>
          <p:cNvPr id="4" name="Content Placeholder 3"/>
          <p:cNvGraphicFramePr>
            <a:graphicFrameLocks noGrp="1"/>
          </p:cNvGraphicFramePr>
          <p:nvPr>
            <p:ph sz="quarter" idx="1"/>
          </p:nvPr>
        </p:nvGraphicFramePr>
        <p:xfrm>
          <a:off x="1524000" y="182563"/>
          <a:ext cx="9144000" cy="6629398"/>
        </p:xfrm>
        <a:graphic>
          <a:graphicData uri="http://schemas.openxmlformats.org/drawingml/2006/table">
            <a:tbl>
              <a:tblPr firstRow="1" bandRow="1">
                <a:tableStyleId>{5C22544A-7EE6-4342-B048-85BDC9FD1C3A}</a:tableStyleId>
              </a:tblPr>
              <a:tblGrid>
                <a:gridCol w="4572000"/>
                <a:gridCol w="4572000"/>
              </a:tblGrid>
              <a:tr h="365783">
                <a:tc>
                  <a:txBody>
                    <a:bodyPr/>
                    <a:lstStyle/>
                    <a:p>
                      <a:r>
                        <a:rPr lang="en-US" sz="1800" dirty="0" smtClean="0"/>
                        <a:t>CLI</a:t>
                      </a:r>
                      <a:endParaRPr lang="en-US" sz="1800" dirty="0"/>
                    </a:p>
                  </a:txBody>
                  <a:tcPr marT="45723" marB="45723"/>
                </a:tc>
                <a:tc>
                  <a:txBody>
                    <a:bodyPr/>
                    <a:lstStyle/>
                    <a:p>
                      <a:r>
                        <a:rPr lang="en-US" sz="1800" dirty="0" smtClean="0"/>
                        <a:t>GUI</a:t>
                      </a:r>
                      <a:endParaRPr lang="en-US" sz="1800" dirty="0"/>
                    </a:p>
                  </a:txBody>
                  <a:tcPr marT="45723" marB="45723"/>
                </a:tc>
              </a:tr>
              <a:tr h="640120">
                <a:tc>
                  <a:txBody>
                    <a:bodyPr/>
                    <a:lstStyle/>
                    <a:p>
                      <a:r>
                        <a:rPr lang="en-US" sz="1800" dirty="0" smtClean="0"/>
                        <a:t>The user has to know the commands or look them up</a:t>
                      </a:r>
                      <a:endParaRPr lang="en-US" sz="1800" dirty="0"/>
                    </a:p>
                  </a:txBody>
                  <a:tcPr marT="45723" marB="45723"/>
                </a:tc>
                <a:tc>
                  <a:txBody>
                    <a:bodyPr/>
                    <a:lstStyle/>
                    <a:p>
                      <a:r>
                        <a:rPr lang="en-US" sz="1800" dirty="0" smtClean="0"/>
                        <a:t>The commands are much more intuitive </a:t>
                      </a:r>
                      <a:endParaRPr lang="en-US" sz="1800" dirty="0"/>
                    </a:p>
                  </a:txBody>
                  <a:tcPr marT="45723" marB="45723"/>
                </a:tc>
              </a:tr>
              <a:tr h="640120">
                <a:tc>
                  <a:txBody>
                    <a:bodyPr/>
                    <a:lstStyle/>
                    <a:p>
                      <a:r>
                        <a:rPr lang="en-US" sz="1800" dirty="0" smtClean="0"/>
                        <a:t>The commands usually have to be entered in full</a:t>
                      </a:r>
                      <a:endParaRPr lang="en-US" sz="1800" dirty="0"/>
                    </a:p>
                  </a:txBody>
                  <a:tcPr marT="45723" marB="45723"/>
                </a:tc>
                <a:tc>
                  <a:txBody>
                    <a:bodyPr/>
                    <a:lstStyle/>
                    <a:p>
                      <a:r>
                        <a:rPr lang="en-US" sz="1800" dirty="0" smtClean="0"/>
                        <a:t>Command shortcuts are possible such as &lt;Ctrl&gt; C to copy</a:t>
                      </a:r>
                      <a:endParaRPr lang="en-US" sz="1800" dirty="0"/>
                    </a:p>
                  </a:txBody>
                  <a:tcPr marT="45723" marB="45723"/>
                </a:tc>
              </a:tr>
              <a:tr h="640120">
                <a:tc>
                  <a:txBody>
                    <a:bodyPr/>
                    <a:lstStyle/>
                    <a:p>
                      <a:r>
                        <a:rPr lang="en-US" sz="1800" dirty="0" smtClean="0"/>
                        <a:t>The user has to learn the commands and more training is needed</a:t>
                      </a:r>
                      <a:endParaRPr lang="en-US" sz="1800" dirty="0"/>
                    </a:p>
                  </a:txBody>
                  <a:tcPr marT="45723" marB="45723"/>
                </a:tc>
                <a:tc>
                  <a:txBody>
                    <a:bodyPr/>
                    <a:lstStyle/>
                    <a:p>
                      <a:r>
                        <a:rPr lang="en-US" sz="1800" dirty="0" smtClean="0"/>
                        <a:t>Less learning and training by the user is required </a:t>
                      </a:r>
                      <a:endParaRPr lang="en-US" sz="1800" dirty="0"/>
                    </a:p>
                  </a:txBody>
                  <a:tcPr marT="45723" marB="45723"/>
                </a:tc>
              </a:tr>
              <a:tr h="914458">
                <a:tc>
                  <a:txBody>
                    <a:bodyPr/>
                    <a:lstStyle/>
                    <a:p>
                      <a:r>
                        <a:rPr lang="en-US" sz="1800" dirty="0" smtClean="0"/>
                        <a:t>The interface can be daunting, more difficult to use and the user is more likely to make mistakes </a:t>
                      </a:r>
                      <a:endParaRPr lang="en-US" sz="1800" dirty="0"/>
                    </a:p>
                  </a:txBody>
                  <a:tcPr marT="45723" marB="45723"/>
                </a:tc>
                <a:tc>
                  <a:txBody>
                    <a:bodyPr/>
                    <a:lstStyle/>
                    <a:p>
                      <a:r>
                        <a:rPr lang="en-US" sz="1800" dirty="0" smtClean="0"/>
                        <a:t>The GUI is more user-friendly </a:t>
                      </a:r>
                      <a:endParaRPr lang="en-US" sz="1800" dirty="0"/>
                    </a:p>
                  </a:txBody>
                  <a:tcPr marT="45723" marB="45723"/>
                </a:tc>
              </a:tr>
              <a:tr h="621121">
                <a:tc>
                  <a:txBody>
                    <a:bodyPr/>
                    <a:lstStyle/>
                    <a:p>
                      <a:r>
                        <a:rPr lang="en-US" sz="1800" dirty="0" smtClean="0"/>
                        <a:t>There are no graphics</a:t>
                      </a:r>
                      <a:endParaRPr lang="en-US" sz="1800" dirty="0"/>
                    </a:p>
                  </a:txBody>
                  <a:tcPr marT="45723" marB="45723"/>
                </a:tc>
                <a:tc>
                  <a:txBody>
                    <a:bodyPr/>
                    <a:lstStyle/>
                    <a:p>
                      <a:r>
                        <a:rPr lang="en-US" sz="1800" dirty="0" smtClean="0"/>
                        <a:t>Graphics are used to represent tasks, files etc. </a:t>
                      </a:r>
                      <a:endParaRPr lang="en-US" sz="1800" dirty="0"/>
                    </a:p>
                  </a:txBody>
                  <a:tcPr marT="45723" marB="45723"/>
                </a:tc>
              </a:tr>
              <a:tr h="640120">
                <a:tc>
                  <a:txBody>
                    <a:bodyPr/>
                    <a:lstStyle/>
                    <a:p>
                      <a:r>
                        <a:rPr lang="en-US" sz="1800" dirty="0" smtClean="0"/>
                        <a:t>There are no menus</a:t>
                      </a:r>
                      <a:endParaRPr lang="en-US" sz="1800" dirty="0"/>
                    </a:p>
                  </a:txBody>
                  <a:tcPr marT="45723" marB="45723"/>
                </a:tc>
                <a:tc>
                  <a:txBody>
                    <a:bodyPr/>
                    <a:lstStyle/>
                    <a:p>
                      <a:r>
                        <a:rPr lang="en-US" sz="1800" dirty="0" smtClean="0"/>
                        <a:t>Menus are used for making choices and selections</a:t>
                      </a:r>
                      <a:endParaRPr lang="en-US" sz="1800" dirty="0"/>
                    </a:p>
                  </a:txBody>
                  <a:tcPr marT="45723" marB="45723"/>
                </a:tc>
              </a:tr>
              <a:tr h="640120">
                <a:tc>
                  <a:txBody>
                    <a:bodyPr/>
                    <a:lstStyle/>
                    <a:p>
                      <a:r>
                        <a:rPr lang="en-US" sz="1800" dirty="0" smtClean="0"/>
                        <a:t>The user has complete control</a:t>
                      </a:r>
                      <a:endParaRPr lang="en-US" sz="1800" dirty="0"/>
                    </a:p>
                  </a:txBody>
                  <a:tcPr marT="45723" marB="45723"/>
                </a:tc>
                <a:tc>
                  <a:txBody>
                    <a:bodyPr/>
                    <a:lstStyle/>
                    <a:p>
                      <a:r>
                        <a:rPr lang="en-US" sz="1800" dirty="0" smtClean="0"/>
                        <a:t>The user choices are restricted to those on the menus</a:t>
                      </a:r>
                      <a:endParaRPr lang="en-US" sz="1800" dirty="0"/>
                    </a:p>
                  </a:txBody>
                  <a:tcPr marT="45723" marB="45723"/>
                </a:tc>
              </a:tr>
              <a:tr h="887316">
                <a:tc>
                  <a:txBody>
                    <a:bodyPr/>
                    <a:lstStyle/>
                    <a:p>
                      <a:r>
                        <a:rPr lang="en-US" sz="1800" dirty="0" smtClean="0"/>
                        <a:t>Commands have to be entered accurately with the correct spellings and syntax (rules)</a:t>
                      </a:r>
                      <a:endParaRPr lang="en-US" sz="1800" dirty="0"/>
                    </a:p>
                  </a:txBody>
                  <a:tcPr marT="45723" marB="45723"/>
                </a:tc>
                <a:tc>
                  <a:txBody>
                    <a:bodyPr/>
                    <a:lstStyle/>
                    <a:p>
                      <a:r>
                        <a:rPr lang="en-US" sz="1800" dirty="0" smtClean="0"/>
                        <a:t>Spelling and typing errors are avoided </a:t>
                      </a:r>
                      <a:endParaRPr lang="en-US" sz="1800" dirty="0"/>
                    </a:p>
                  </a:txBody>
                  <a:tcPr marT="45723" marB="45723"/>
                </a:tc>
              </a:tr>
              <a:tr h="640120">
                <a:tc>
                  <a:txBody>
                    <a:bodyPr/>
                    <a:lstStyle/>
                    <a:p>
                      <a:r>
                        <a:rPr lang="en-US" sz="1800" dirty="0" smtClean="0"/>
                        <a:t>No pointing device is used</a:t>
                      </a:r>
                      <a:endParaRPr lang="en-US" sz="1800" dirty="0"/>
                    </a:p>
                  </a:txBody>
                  <a:tcPr marT="45723" marB="45723"/>
                </a:tc>
                <a:tc>
                  <a:txBody>
                    <a:bodyPr/>
                    <a:lstStyle/>
                    <a:p>
                      <a:r>
                        <a:rPr lang="en-US" sz="1800" dirty="0" smtClean="0"/>
                        <a:t>A pointing device is used to select items and make choices </a:t>
                      </a:r>
                      <a:endParaRPr lang="en-US" sz="1800" dirty="0"/>
                    </a:p>
                  </a:txBody>
                  <a:tcPr marT="45723" marB="45723"/>
                </a:tc>
              </a:tr>
            </a:tbl>
          </a:graphicData>
        </a:graphic>
      </p:graphicFrame>
    </p:spTree>
    <p:extLst>
      <p:ext uri="{BB962C8B-B14F-4D97-AF65-F5344CB8AC3E}">
        <p14:creationId xmlns:p14="http://schemas.microsoft.com/office/powerpoint/2010/main" val="22056736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1"/>
          <p:cNvSpPr>
            <a:spLocks noChangeArrowheads="1"/>
          </p:cNvSpPr>
          <p:nvPr/>
        </p:nvSpPr>
        <p:spPr bwMode="auto">
          <a:xfrm>
            <a:off x="1828800" y="1997076"/>
            <a:ext cx="83820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endParaRPr lang="en-US" altLang="en-US">
              <a:solidFill>
                <a:srgbClr val="000000"/>
              </a:solidFill>
              <a:latin typeface="Arial" panose="020B0604020202020204" pitchFamily="34" charset="0"/>
            </a:endParaRPr>
          </a:p>
          <a:p>
            <a:pPr fontAlgn="base">
              <a:spcBef>
                <a:spcPct val="0"/>
              </a:spcBef>
              <a:spcAft>
                <a:spcPct val="0"/>
              </a:spcAft>
            </a:pPr>
            <a:r>
              <a:rPr lang="en-US" altLang="en-US" sz="2800">
                <a:solidFill>
                  <a:srgbClr val="000000"/>
                </a:solidFill>
                <a:latin typeface="Arial" panose="020B0604020202020204" pitchFamily="34" charset="0"/>
              </a:rPr>
              <a:t>Touch user interface are graphical user interfaces using a touchscreen display as a combined input and output device. Used in many types of point of sale, industrial processes and machines, self-service machines etc</a:t>
            </a:r>
          </a:p>
        </p:txBody>
      </p:sp>
      <p:sp>
        <p:nvSpPr>
          <p:cNvPr id="839683" name="Rectangle 1"/>
          <p:cNvSpPr>
            <a:spLocks noChangeArrowheads="1"/>
          </p:cNvSpPr>
          <p:nvPr/>
        </p:nvSpPr>
        <p:spPr bwMode="auto">
          <a:xfrm>
            <a:off x="2209800" y="381001"/>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5400">
                <a:solidFill>
                  <a:prstClr val="black"/>
                </a:solidFill>
              </a:rPr>
              <a:t>Touch user interface </a:t>
            </a:r>
          </a:p>
        </p:txBody>
      </p:sp>
    </p:spTree>
    <p:extLst>
      <p:ext uri="{BB962C8B-B14F-4D97-AF65-F5344CB8AC3E}">
        <p14:creationId xmlns:p14="http://schemas.microsoft.com/office/powerpoint/2010/main" val="23492825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1"/>
          <p:cNvSpPr>
            <a:spLocks noChangeArrowheads="1"/>
          </p:cNvSpPr>
          <p:nvPr/>
        </p:nvSpPr>
        <p:spPr bwMode="auto">
          <a:xfrm>
            <a:off x="1828800" y="1905001"/>
            <a:ext cx="8839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sz="3200">
                <a:solidFill>
                  <a:srgbClr val="000000"/>
                </a:solidFill>
                <a:latin typeface="Arial" panose="020B0604020202020204" pitchFamily="34" charset="0"/>
              </a:rPr>
              <a:t>Voice user interfaces accept input and provide output by generating voice prompts. The user input is made by pressing keys or buttons, or responding verbally to the interface.</a:t>
            </a:r>
          </a:p>
        </p:txBody>
      </p:sp>
      <p:sp>
        <p:nvSpPr>
          <p:cNvPr id="840707" name="Rectangle 1"/>
          <p:cNvSpPr>
            <a:spLocks noChangeArrowheads="1"/>
          </p:cNvSpPr>
          <p:nvPr/>
        </p:nvSpPr>
        <p:spPr bwMode="auto">
          <a:xfrm>
            <a:off x="1981200" y="457201"/>
            <a:ext cx="792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5400">
                <a:solidFill>
                  <a:prstClr val="black"/>
                </a:solidFill>
              </a:rPr>
              <a:t>Voice user interfaces</a:t>
            </a:r>
          </a:p>
        </p:txBody>
      </p:sp>
    </p:spTree>
    <p:extLst>
      <p:ext uri="{BB962C8B-B14F-4D97-AF65-F5344CB8AC3E}">
        <p14:creationId xmlns:p14="http://schemas.microsoft.com/office/powerpoint/2010/main" val="3381344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Title 1"/>
          <p:cNvSpPr>
            <a:spLocks noGrp="1"/>
          </p:cNvSpPr>
          <p:nvPr>
            <p:ph type="title"/>
          </p:nvPr>
        </p:nvSpPr>
        <p:spPr>
          <a:xfrm>
            <a:off x="2136775" y="228600"/>
            <a:ext cx="8153400" cy="990600"/>
          </a:xfrm>
        </p:spPr>
        <p:txBody>
          <a:bodyPr/>
          <a:lstStyle/>
          <a:p>
            <a:r>
              <a:rPr lang="en-US" altLang="en-US" smtClean="0"/>
              <a:t>Operating System Classification according to processing mode</a:t>
            </a:r>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a:t>P</a:t>
            </a:r>
            <a:r>
              <a:rPr lang="en-US" dirty="0" smtClean="0"/>
              <a:t>rocessing mode refers to the method of processing that the operating system supports.</a:t>
            </a:r>
          </a:p>
          <a:p>
            <a:pPr marL="0" indent="0">
              <a:buNone/>
              <a:defRPr/>
            </a:pPr>
            <a:r>
              <a:rPr lang="en-US" dirty="0" smtClean="0"/>
              <a:t>These are:</a:t>
            </a:r>
          </a:p>
          <a:p>
            <a:pPr>
              <a:defRPr/>
            </a:pPr>
            <a:r>
              <a:rPr lang="en-US" dirty="0" smtClean="0"/>
              <a:t>Time sharing operating system</a:t>
            </a:r>
          </a:p>
          <a:p>
            <a:pPr>
              <a:defRPr/>
            </a:pPr>
            <a:r>
              <a:rPr lang="en-US" dirty="0" smtClean="0"/>
              <a:t>Batch process operating system</a:t>
            </a:r>
          </a:p>
          <a:p>
            <a:pPr>
              <a:defRPr/>
            </a:pPr>
            <a:r>
              <a:rPr lang="en-US" dirty="0" smtClean="0"/>
              <a:t>Real-time processing operating system</a:t>
            </a:r>
          </a:p>
          <a:p>
            <a:pPr>
              <a:defRPr/>
            </a:pPr>
            <a:r>
              <a:rPr lang="en-US" dirty="0" smtClean="0"/>
              <a:t>Embedded operating systems</a:t>
            </a:r>
          </a:p>
          <a:p>
            <a:pPr marL="0" indent="0">
              <a:buNone/>
              <a:defRPr/>
            </a:pPr>
            <a:endParaRPr lang="en-US" dirty="0" smtClean="0"/>
          </a:p>
          <a:p>
            <a:pPr marL="0" indent="0">
              <a:buNone/>
              <a:defRPr/>
            </a:pPr>
            <a:endParaRPr lang="en-US" dirty="0" smtClean="0"/>
          </a:p>
          <a:p>
            <a:pPr marL="0" indent="0">
              <a:buNone/>
              <a:defRPr/>
            </a:pPr>
            <a:endParaRPr lang="en-US" dirty="0" smtClean="0"/>
          </a:p>
          <a:p>
            <a:pPr marL="0" indent="0">
              <a:buNone/>
              <a:defRPr/>
            </a:pPr>
            <a:endParaRPr lang="en-US" dirty="0"/>
          </a:p>
        </p:txBody>
      </p:sp>
    </p:spTree>
    <p:extLst>
      <p:ext uri="{BB962C8B-B14F-4D97-AF65-F5344CB8AC3E}">
        <p14:creationId xmlns:p14="http://schemas.microsoft.com/office/powerpoint/2010/main" val="37581711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Title 1"/>
          <p:cNvSpPr>
            <a:spLocks noGrp="1"/>
          </p:cNvSpPr>
          <p:nvPr>
            <p:ph type="title"/>
          </p:nvPr>
        </p:nvSpPr>
        <p:spPr>
          <a:xfrm>
            <a:off x="2136775" y="228600"/>
            <a:ext cx="8153400" cy="990600"/>
          </a:xfrm>
        </p:spPr>
        <p:txBody>
          <a:bodyPr/>
          <a:lstStyle/>
          <a:p>
            <a:r>
              <a:rPr lang="en-US" altLang="en-US" smtClean="0"/>
              <a:t>Time sharing operating system</a:t>
            </a:r>
            <a:br>
              <a:rPr lang="en-US" altLang="en-US" smtClean="0"/>
            </a:br>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Time sharing operating system is one method where multiple users with different programs interact at the same time </a:t>
            </a:r>
            <a:r>
              <a:rPr lang="en-US" dirty="0"/>
              <a:t>o</a:t>
            </a:r>
            <a:r>
              <a:rPr lang="en-US" dirty="0" smtClean="0"/>
              <a:t>n a multi-access system. </a:t>
            </a:r>
          </a:p>
          <a:p>
            <a:pPr marL="0" indent="0">
              <a:buNone/>
              <a:defRPr/>
            </a:pPr>
            <a:r>
              <a:rPr lang="en-US" dirty="0" smtClean="0"/>
              <a:t>The UNIX operating system is used for multi-access time sharing systems, for example in universities, where many students and professors may be connected to the central CPU at one time from different terminals.</a:t>
            </a:r>
          </a:p>
          <a:p>
            <a:pPr>
              <a:defRPr/>
            </a:pPr>
            <a:endParaRPr lang="en-US" dirty="0"/>
          </a:p>
        </p:txBody>
      </p:sp>
    </p:spTree>
    <p:extLst>
      <p:ext uri="{BB962C8B-B14F-4D97-AF65-F5344CB8AC3E}">
        <p14:creationId xmlns:p14="http://schemas.microsoft.com/office/powerpoint/2010/main" val="39756851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Batch process operating system</a:t>
            </a:r>
            <a:br>
              <a:rPr lang="en-US" altLang="en-US" smtClean="0"/>
            </a:br>
            <a:endParaRPr lang="en-US" altLang="en-US" smtClean="0"/>
          </a:p>
        </p:txBody>
      </p:sp>
      <p:sp>
        <p:nvSpPr>
          <p:cNvPr id="843779" name="Content Placeholder 2"/>
          <p:cNvSpPr>
            <a:spLocks noGrp="1"/>
          </p:cNvSpPr>
          <p:nvPr>
            <p:ph sz="quarter" idx="1"/>
          </p:nvPr>
        </p:nvSpPr>
        <p:spPr>
          <a:xfrm>
            <a:off x="1828801" y="1600200"/>
            <a:ext cx="8461375" cy="4495800"/>
          </a:xfrm>
        </p:spPr>
        <p:txBody>
          <a:bodyPr/>
          <a:lstStyle/>
          <a:p>
            <a:pPr marL="0" indent="0">
              <a:buNone/>
            </a:pPr>
            <a:r>
              <a:rPr lang="en-US" altLang="en-US" dirty="0" smtClean="0"/>
              <a:t>A batch process operating system is one where programs and data are collected together in a batch queue before processing starts.</a:t>
            </a:r>
          </a:p>
          <a:p>
            <a:pPr marL="0" indent="0">
              <a:buNone/>
            </a:pPr>
            <a:r>
              <a:rPr lang="en-US" altLang="en-US" dirty="0" smtClean="0"/>
              <a:t>Each piece of work the computer will do is called a job, consisting of a program to be run and data that will be manipulated by it. </a:t>
            </a:r>
          </a:p>
          <a:p>
            <a:pPr marL="0" indent="0">
              <a:buNone/>
            </a:pPr>
            <a:r>
              <a:rPr lang="en-US" altLang="en-US" dirty="0" smtClean="0"/>
              <a:t>Batch jobs can be stored up during working hours and then executed whenever the computer is least in use (usually at night). Once a batch job starts, it continues until it is done or until an error occurs. </a:t>
            </a:r>
          </a:p>
        </p:txBody>
      </p:sp>
    </p:spTree>
    <p:extLst>
      <p:ext uri="{BB962C8B-B14F-4D97-AF65-F5344CB8AC3E}">
        <p14:creationId xmlns:p14="http://schemas.microsoft.com/office/powerpoint/2010/main" val="36487479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Title 1"/>
          <p:cNvSpPr>
            <a:spLocks noGrp="1"/>
          </p:cNvSpPr>
          <p:nvPr>
            <p:ph type="title"/>
          </p:nvPr>
        </p:nvSpPr>
        <p:spPr>
          <a:xfrm>
            <a:off x="2136775" y="228600"/>
            <a:ext cx="8153400" cy="990600"/>
          </a:xfrm>
        </p:spPr>
        <p:txBody>
          <a:bodyPr/>
          <a:lstStyle/>
          <a:p>
            <a:endParaRPr lang="en-US" altLang="en-US" smtClean="0"/>
          </a:p>
        </p:txBody>
      </p:sp>
      <p:sp>
        <p:nvSpPr>
          <p:cNvPr id="844803" name="Content Placeholder 2"/>
          <p:cNvSpPr>
            <a:spLocks noGrp="1"/>
          </p:cNvSpPr>
          <p:nvPr>
            <p:ph sz="quarter" idx="1"/>
          </p:nvPr>
        </p:nvSpPr>
        <p:spPr>
          <a:xfrm>
            <a:off x="2136775" y="1600200"/>
            <a:ext cx="8153400" cy="4495800"/>
          </a:xfrm>
        </p:spPr>
        <p:txBody>
          <a:bodyPr/>
          <a:lstStyle/>
          <a:p>
            <a:r>
              <a:rPr lang="en-US" altLang="en-US" smtClean="0"/>
              <a:t>There is no interaction with the user while the program is being run. Batch processing can be used for fairly automatic tasks; for example, weekly or monthly payroll processing, processing utility bills (water, electricity, etc.) and credit card bills.</a:t>
            </a:r>
          </a:p>
          <a:p>
            <a:endParaRPr lang="en-US" altLang="en-US" smtClean="0"/>
          </a:p>
        </p:txBody>
      </p:sp>
    </p:spTree>
    <p:extLst>
      <p:ext uri="{BB962C8B-B14F-4D97-AF65-F5344CB8AC3E}">
        <p14:creationId xmlns:p14="http://schemas.microsoft.com/office/powerpoint/2010/main" val="2937103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Firmware (stored logic) </a:t>
            </a:r>
            <a:br>
              <a:rPr lang="en-US" altLang="en-US" smtClean="0"/>
            </a:br>
            <a:endParaRPr lang="en-US" altLang="en-US" smtClean="0"/>
          </a:p>
        </p:txBody>
      </p:sp>
      <p:sp>
        <p:nvSpPr>
          <p:cNvPr id="783363" name="Content Placeholder 2"/>
          <p:cNvSpPr>
            <a:spLocks noGrp="1"/>
          </p:cNvSpPr>
          <p:nvPr>
            <p:ph sz="quarter" idx="1"/>
          </p:nvPr>
        </p:nvSpPr>
        <p:spPr>
          <a:xfrm>
            <a:off x="2136775" y="1600200"/>
            <a:ext cx="8153400" cy="4495800"/>
          </a:xfrm>
        </p:spPr>
        <p:txBody>
          <a:bodyPr/>
          <a:lstStyle/>
          <a:p>
            <a:pPr marL="0" indent="0">
              <a:buNone/>
            </a:pPr>
            <a:r>
              <a:rPr lang="en-US" altLang="en-US" smtClean="0"/>
              <a:t>Firmware are the small programs recorded by the computer manufacturers at the factory on electronic chips mounted on the computer’s motherboard or any other device to control the devices . </a:t>
            </a:r>
          </a:p>
        </p:txBody>
      </p:sp>
    </p:spTree>
    <p:extLst>
      <p:ext uri="{BB962C8B-B14F-4D97-AF65-F5344CB8AC3E}">
        <p14:creationId xmlns:p14="http://schemas.microsoft.com/office/powerpoint/2010/main" val="36942657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Real-time processing operating system</a:t>
            </a:r>
            <a:br>
              <a:rPr lang="en-US" altLang="en-US" smtClean="0"/>
            </a:br>
            <a:endParaRPr lang="en-US" altLang="en-US" smtClean="0"/>
          </a:p>
        </p:txBody>
      </p:sp>
      <p:sp>
        <p:nvSpPr>
          <p:cNvPr id="845827" name="Content Placeholder 2"/>
          <p:cNvSpPr>
            <a:spLocks noGrp="1"/>
          </p:cNvSpPr>
          <p:nvPr>
            <p:ph sz="quarter" idx="1"/>
          </p:nvPr>
        </p:nvSpPr>
        <p:spPr>
          <a:xfrm>
            <a:off x="2136775" y="1600200"/>
            <a:ext cx="8153400" cy="4495800"/>
          </a:xfrm>
        </p:spPr>
        <p:txBody>
          <a:bodyPr/>
          <a:lstStyle/>
          <a:p>
            <a:pPr marL="0" indent="0">
              <a:buNone/>
            </a:pPr>
            <a:r>
              <a:rPr lang="en-US" altLang="en-US" dirty="0" smtClean="0"/>
              <a:t>Real time operating systems are designed to respond to an event within a predetermined time. As soon as the data is input, it is processed and output immediately. </a:t>
            </a:r>
            <a:endParaRPr lang="en-US" altLang="en-US" dirty="0" smtClean="0"/>
          </a:p>
          <a:p>
            <a:pPr marL="0" indent="0">
              <a:buNone/>
            </a:pPr>
            <a:r>
              <a:rPr lang="en-US" altLang="en-US" dirty="0" smtClean="0"/>
              <a:t>These </a:t>
            </a:r>
            <a:r>
              <a:rPr lang="en-US" altLang="en-US" dirty="0" smtClean="0"/>
              <a:t>types of operating systems are found in environments where computers are responsible for controlling systems continuously; for example, robotics, manufacturing, interactive games, airlines and theatre booking systems. </a:t>
            </a:r>
          </a:p>
        </p:txBody>
      </p:sp>
    </p:spTree>
    <p:extLst>
      <p:ext uri="{BB962C8B-B14F-4D97-AF65-F5344CB8AC3E}">
        <p14:creationId xmlns:p14="http://schemas.microsoft.com/office/powerpoint/2010/main" val="1815682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Title 1"/>
          <p:cNvSpPr>
            <a:spLocks noGrp="1"/>
          </p:cNvSpPr>
          <p:nvPr>
            <p:ph type="title"/>
          </p:nvPr>
        </p:nvSpPr>
        <p:spPr>
          <a:xfrm>
            <a:off x="2136775" y="228600"/>
            <a:ext cx="8153400" cy="990600"/>
          </a:xfrm>
        </p:spPr>
        <p:txBody>
          <a:bodyPr/>
          <a:lstStyle/>
          <a:p>
            <a:r>
              <a:rPr lang="en-US" altLang="en-US" smtClean="0"/>
              <a:t>Distributed operating systems</a:t>
            </a:r>
            <a:br>
              <a:rPr lang="en-US" altLang="en-US" smtClean="0"/>
            </a:br>
            <a:endParaRPr lang="en-US" altLang="en-US" smtClean="0"/>
          </a:p>
        </p:txBody>
      </p:sp>
      <p:sp>
        <p:nvSpPr>
          <p:cNvPr id="846851" name="Content Placeholder 2"/>
          <p:cNvSpPr>
            <a:spLocks noGrp="1"/>
          </p:cNvSpPr>
          <p:nvPr>
            <p:ph sz="quarter" idx="1"/>
          </p:nvPr>
        </p:nvSpPr>
        <p:spPr>
          <a:xfrm>
            <a:off x="2136775" y="1600200"/>
            <a:ext cx="8153400" cy="4495800"/>
          </a:xfrm>
        </p:spPr>
        <p:txBody>
          <a:bodyPr/>
          <a:lstStyle/>
          <a:p>
            <a:r>
              <a:rPr lang="en-US" altLang="en-US" dirty="0" smtClean="0"/>
              <a:t>A distributed operating system manages a group of distributed computers</a:t>
            </a:r>
            <a:r>
              <a:rPr lang="en-US" altLang="en-US" dirty="0" smtClean="0"/>
              <a:t>. </a:t>
            </a:r>
            <a:r>
              <a:rPr lang="en-US" altLang="en-US" dirty="0" smtClean="0"/>
              <a:t>Distributed computations are carried out on </a:t>
            </a:r>
            <a:r>
              <a:rPr lang="en-US" altLang="en-US" dirty="0" smtClean="0"/>
              <a:t>computer networks that </a:t>
            </a:r>
            <a:r>
              <a:rPr lang="en-US" altLang="en-US" dirty="0" smtClean="0"/>
              <a:t>work in </a:t>
            </a:r>
            <a:r>
              <a:rPr lang="en-US" altLang="en-US" dirty="0" smtClean="0"/>
              <a:t>cooperation</a:t>
            </a:r>
            <a:r>
              <a:rPr lang="en-US" altLang="en-US" dirty="0"/>
              <a:t>.</a:t>
            </a:r>
            <a:endParaRPr lang="en-US" altLang="en-US" dirty="0" smtClean="0"/>
          </a:p>
          <a:p>
            <a:endParaRPr lang="en-US" altLang="en-US" dirty="0" smtClean="0"/>
          </a:p>
        </p:txBody>
      </p:sp>
    </p:spTree>
    <p:extLst>
      <p:ext uri="{BB962C8B-B14F-4D97-AF65-F5344CB8AC3E}">
        <p14:creationId xmlns:p14="http://schemas.microsoft.com/office/powerpoint/2010/main" val="29285915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1391842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Title 1"/>
          <p:cNvSpPr>
            <a:spLocks noGrp="1"/>
          </p:cNvSpPr>
          <p:nvPr>
            <p:ph type="title"/>
          </p:nvPr>
        </p:nvSpPr>
        <p:spPr>
          <a:xfrm>
            <a:off x="2136775" y="228600"/>
            <a:ext cx="8153400" cy="990600"/>
          </a:xfrm>
        </p:spPr>
        <p:txBody>
          <a:bodyPr/>
          <a:lstStyle/>
          <a:p>
            <a:r>
              <a:rPr lang="en-US" altLang="en-US" smtClean="0"/>
              <a:t>Embedded operating systems</a:t>
            </a:r>
            <a:br>
              <a:rPr lang="en-US" altLang="en-US" smtClean="0"/>
            </a:br>
            <a:endParaRPr lang="en-US" altLang="en-US" smtClean="0"/>
          </a:p>
        </p:txBody>
      </p:sp>
      <p:sp>
        <p:nvSpPr>
          <p:cNvPr id="847875" name="Content Placeholder 2"/>
          <p:cNvSpPr>
            <a:spLocks noGrp="1"/>
          </p:cNvSpPr>
          <p:nvPr>
            <p:ph sz="quarter" idx="1"/>
          </p:nvPr>
        </p:nvSpPr>
        <p:spPr>
          <a:xfrm>
            <a:off x="2136775" y="1600200"/>
            <a:ext cx="8153400" cy="4495800"/>
          </a:xfrm>
        </p:spPr>
        <p:txBody>
          <a:bodyPr/>
          <a:lstStyle/>
          <a:p>
            <a:r>
              <a:rPr lang="en-US" altLang="en-US" smtClean="0"/>
              <a:t>The operating systems designed for use in embedded computer systems are known as embedded operating systems. They are designed to operate on small machines like PDAs. They are able to operate with a limited number of resources. </a:t>
            </a:r>
          </a:p>
        </p:txBody>
      </p:sp>
    </p:spTree>
    <p:extLst>
      <p:ext uri="{BB962C8B-B14F-4D97-AF65-F5344CB8AC3E}">
        <p14:creationId xmlns:p14="http://schemas.microsoft.com/office/powerpoint/2010/main" val="14487329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Title 1"/>
          <p:cNvSpPr>
            <a:spLocks noGrp="1"/>
          </p:cNvSpPr>
          <p:nvPr>
            <p:ph type="title"/>
          </p:nvPr>
        </p:nvSpPr>
        <p:spPr>
          <a:xfrm>
            <a:off x="2136775" y="228600"/>
            <a:ext cx="8153400" cy="990600"/>
          </a:xfrm>
        </p:spPr>
        <p:txBody>
          <a:bodyPr/>
          <a:lstStyle/>
          <a:p>
            <a:pPr eaLnBrk="1" hangingPunct="1"/>
            <a:r>
              <a:rPr lang="en-US" altLang="en-US" smtClean="0"/>
              <a:t>File management</a:t>
            </a:r>
          </a:p>
        </p:txBody>
      </p:sp>
      <p:sp>
        <p:nvSpPr>
          <p:cNvPr id="848899" name="Content Placeholder 2"/>
          <p:cNvSpPr>
            <a:spLocks noGrp="1"/>
          </p:cNvSpPr>
          <p:nvPr>
            <p:ph idx="1"/>
          </p:nvPr>
        </p:nvSpPr>
        <p:spPr>
          <a:xfrm>
            <a:off x="2136775" y="1600200"/>
            <a:ext cx="8153400" cy="4495800"/>
          </a:xfrm>
        </p:spPr>
        <p:txBody>
          <a:bodyPr/>
          <a:lstStyle/>
          <a:p>
            <a:pPr eaLnBrk="1" hangingPunct="1"/>
            <a:r>
              <a:rPr lang="en-US" altLang="en-US" smtClean="0"/>
              <a:t>Any document is stored as a file by the computer.</a:t>
            </a:r>
          </a:p>
          <a:p>
            <a:pPr eaLnBrk="1" hangingPunct="1"/>
            <a:r>
              <a:rPr lang="en-US" altLang="en-US" smtClean="0"/>
              <a:t>Each file has a file name</a:t>
            </a:r>
          </a:p>
          <a:p>
            <a:pPr eaLnBrk="1" hangingPunct="1"/>
            <a:r>
              <a:rPr lang="en-US" altLang="en-US" smtClean="0"/>
              <a:t>Each file name has two parts: </a:t>
            </a:r>
            <a:r>
              <a:rPr lang="en-US" altLang="en-US" b="1" smtClean="0"/>
              <a:t>filename.extension</a:t>
            </a:r>
          </a:p>
          <a:p>
            <a:pPr eaLnBrk="1" hangingPunct="1"/>
            <a:r>
              <a:rPr lang="en-US" altLang="en-US" smtClean="0"/>
              <a:t>By default the computer allocates a name to a file which you can change.</a:t>
            </a:r>
          </a:p>
        </p:txBody>
      </p:sp>
      <p:pic>
        <p:nvPicPr>
          <p:cNvPr id="17410" name="Picture 2"/>
          <p:cNvPicPr>
            <a:picLocks noChangeAspect="1" noChangeArrowheads="1"/>
          </p:cNvPicPr>
          <p:nvPr/>
        </p:nvPicPr>
        <p:blipFill>
          <a:blip r:embed="rId2" cstate="print">
            <a:extLst/>
          </a:blip>
          <a:srcRect/>
          <a:stretch>
            <a:fillRect/>
          </a:stretch>
        </p:blipFill>
        <p:spPr bwMode="auto">
          <a:xfrm>
            <a:off x="6925129" y="-228600"/>
            <a:ext cx="3733800" cy="1752600"/>
          </a:xfrm>
          <a:prstGeom prst="rect">
            <a:avLst/>
          </a:prstGeom>
          <a:noFill/>
          <a:ln>
            <a:noFill/>
          </a:ln>
          <a:effectLst>
            <a:outerShdw dist="35921" dir="2700000" algn="ctr" rotWithShape="0">
              <a:schemeClr val="bg2"/>
            </a:outerShdw>
            <a:softEdge rad="317500"/>
          </a:effectLst>
          <a:extLst/>
        </p:spPr>
      </p:pic>
    </p:spTree>
    <p:extLst>
      <p:ext uri="{BB962C8B-B14F-4D97-AF65-F5344CB8AC3E}">
        <p14:creationId xmlns:p14="http://schemas.microsoft.com/office/powerpoint/2010/main" val="35211377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Title 1"/>
          <p:cNvSpPr>
            <a:spLocks noGrp="1"/>
          </p:cNvSpPr>
          <p:nvPr>
            <p:ph type="title"/>
          </p:nvPr>
        </p:nvSpPr>
        <p:spPr>
          <a:xfrm>
            <a:off x="2136775" y="228600"/>
            <a:ext cx="8153400" cy="990600"/>
          </a:xfrm>
        </p:spPr>
        <p:txBody>
          <a:bodyPr/>
          <a:lstStyle/>
          <a:p>
            <a:r>
              <a:rPr lang="en-US" altLang="en-US" smtClean="0"/>
              <a:t>File extensions</a:t>
            </a:r>
          </a:p>
        </p:txBody>
      </p:sp>
      <p:sp>
        <p:nvSpPr>
          <p:cNvPr id="849923" name="Content Placeholder 2"/>
          <p:cNvSpPr>
            <a:spLocks noGrp="1"/>
          </p:cNvSpPr>
          <p:nvPr>
            <p:ph sz="quarter" idx="1"/>
          </p:nvPr>
        </p:nvSpPr>
        <p:spPr>
          <a:xfrm>
            <a:off x="2136775" y="1600200"/>
            <a:ext cx="8153400" cy="4495800"/>
          </a:xfrm>
        </p:spPr>
        <p:txBody>
          <a:bodyPr/>
          <a:lstStyle/>
          <a:p>
            <a:r>
              <a:rPr lang="en-US" altLang="en-US" smtClean="0"/>
              <a:t>A file extension is the end part of a file name that is separated by a dot, containing characters based on the program used to create the file</a:t>
            </a:r>
          </a:p>
          <a:p>
            <a:r>
              <a:rPr lang="en-US" altLang="en-US" smtClean="0"/>
              <a:t>The extension helps to identify the file type.</a:t>
            </a:r>
          </a:p>
          <a:p>
            <a:r>
              <a:rPr lang="en-US" altLang="en-US" smtClean="0"/>
              <a:t>It  identifies what program to associate the file with and how to properly open it using the correct program. </a:t>
            </a:r>
          </a:p>
          <a:p>
            <a:r>
              <a:rPr lang="en-US" altLang="en-US" smtClean="0"/>
              <a:t>it helps to easily locate files.</a:t>
            </a:r>
          </a:p>
        </p:txBody>
      </p:sp>
    </p:spTree>
    <p:extLst>
      <p:ext uri="{BB962C8B-B14F-4D97-AF65-F5344CB8AC3E}">
        <p14:creationId xmlns:p14="http://schemas.microsoft.com/office/powerpoint/2010/main" val="34144665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Title 1"/>
          <p:cNvSpPr>
            <a:spLocks noGrp="1"/>
          </p:cNvSpPr>
          <p:nvPr>
            <p:ph type="title"/>
          </p:nvPr>
        </p:nvSpPr>
        <p:spPr>
          <a:xfrm>
            <a:off x="2136775" y="228600"/>
            <a:ext cx="8153400" cy="990600"/>
          </a:xfrm>
        </p:spPr>
        <p:txBody>
          <a:bodyPr/>
          <a:lstStyle/>
          <a:p>
            <a:pPr eaLnBrk="1" hangingPunct="1"/>
            <a:r>
              <a:rPr lang="en-US" altLang="en-US" smtClean="0"/>
              <a:t>Some Common file extensions</a:t>
            </a:r>
          </a:p>
        </p:txBody>
      </p:sp>
      <p:sp>
        <p:nvSpPr>
          <p:cNvPr id="3" name="Content Placeholder 2"/>
          <p:cNvSpPr>
            <a:spLocks noGrp="1"/>
          </p:cNvSpPr>
          <p:nvPr>
            <p:ph idx="1"/>
          </p:nvPr>
        </p:nvSpPr>
        <p:spPr>
          <a:xfrm>
            <a:off x="1981200" y="1219200"/>
            <a:ext cx="8229600" cy="5867400"/>
          </a:xfrm>
        </p:spPr>
        <p:txBody>
          <a:bodyPr rtlCol="0">
            <a:normAutofit fontScale="55000" lnSpcReduction="20000"/>
          </a:bodyPr>
          <a:lstStyle/>
          <a:p>
            <a:pPr marL="0" indent="0" eaLnBrk="1" fontAlgn="auto" hangingPunct="1">
              <a:spcAft>
                <a:spcPts val="0"/>
              </a:spcAft>
              <a:buNone/>
              <a:defRPr/>
            </a:pPr>
            <a:endParaRPr lang="en-US" dirty="0"/>
          </a:p>
          <a:p>
            <a:pPr marL="0" indent="0" eaLnBrk="1" fontAlgn="auto" hangingPunct="1">
              <a:spcAft>
                <a:spcPts val="0"/>
              </a:spcAft>
              <a:buNone/>
              <a:defRPr/>
            </a:pPr>
            <a:r>
              <a:rPr lang="en-US" dirty="0"/>
              <a:t>.EXE	</a:t>
            </a:r>
            <a:r>
              <a:rPr lang="en-US" dirty="0" err="1"/>
              <a:t>EXEcutable</a:t>
            </a:r>
            <a:r>
              <a:rPr lang="en-US" dirty="0"/>
              <a:t> commands</a:t>
            </a:r>
          </a:p>
          <a:p>
            <a:pPr marL="0" indent="0" eaLnBrk="1" fontAlgn="auto" hangingPunct="1">
              <a:spcAft>
                <a:spcPts val="0"/>
              </a:spcAft>
              <a:buNone/>
              <a:defRPr/>
            </a:pPr>
            <a:r>
              <a:rPr lang="en-US" dirty="0"/>
              <a:t>.SYS	Various types of </a:t>
            </a:r>
            <a:r>
              <a:rPr lang="en-US" dirty="0" err="1"/>
              <a:t>SYStem</a:t>
            </a:r>
            <a:r>
              <a:rPr lang="en-US" dirty="0"/>
              <a:t> files – usually drivers to control devices</a:t>
            </a:r>
          </a:p>
          <a:p>
            <a:pPr marL="0" indent="0" eaLnBrk="1" fontAlgn="auto" hangingPunct="1">
              <a:spcAft>
                <a:spcPts val="0"/>
              </a:spcAft>
              <a:buNone/>
              <a:defRPr/>
            </a:pPr>
            <a:r>
              <a:rPr lang="en-US" dirty="0"/>
              <a:t>.</a:t>
            </a:r>
            <a:r>
              <a:rPr lang="en-US" dirty="0" smtClean="0"/>
              <a:t>DOC or .DOCX</a:t>
            </a:r>
            <a:r>
              <a:rPr lang="en-US" dirty="0"/>
              <a:t>	</a:t>
            </a:r>
            <a:r>
              <a:rPr lang="en-US" dirty="0" err="1"/>
              <a:t>DOCument</a:t>
            </a:r>
            <a:r>
              <a:rPr lang="en-US" dirty="0"/>
              <a:t> files created by e.g. Microsoft Word</a:t>
            </a:r>
          </a:p>
          <a:p>
            <a:pPr marL="0" indent="0" eaLnBrk="1" fontAlgn="auto" hangingPunct="1">
              <a:spcAft>
                <a:spcPts val="0"/>
              </a:spcAft>
              <a:buNone/>
              <a:defRPr/>
            </a:pPr>
            <a:r>
              <a:rPr lang="en-US" dirty="0"/>
              <a:t>.AVI	Microsoft Windows Movie </a:t>
            </a:r>
            <a:r>
              <a:rPr lang="en-US" dirty="0" smtClean="0"/>
              <a:t>file</a:t>
            </a:r>
            <a:endParaRPr lang="en-US" dirty="0"/>
          </a:p>
          <a:p>
            <a:pPr marL="0" indent="0" eaLnBrk="1" fontAlgn="auto" hangingPunct="1">
              <a:spcAft>
                <a:spcPts val="0"/>
              </a:spcAft>
              <a:buNone/>
              <a:defRPr/>
            </a:pPr>
            <a:r>
              <a:rPr lang="en-US" dirty="0"/>
              <a:t>.BMP	Graphical Bit Mapped File used in Windows Paint.</a:t>
            </a:r>
          </a:p>
          <a:p>
            <a:pPr marL="0" indent="0" eaLnBrk="1" fontAlgn="auto" hangingPunct="1">
              <a:spcAft>
                <a:spcPts val="0"/>
              </a:spcAft>
              <a:buNone/>
              <a:defRPr/>
            </a:pPr>
            <a:r>
              <a:rPr lang="en-US" dirty="0"/>
              <a:t>.DOCX	New Microsoft Word open standard introduced with Microsoft </a:t>
            </a:r>
            <a:r>
              <a:rPr lang="en-US" dirty="0" smtClean="0"/>
              <a:t>Word</a:t>
            </a:r>
          </a:p>
          <a:p>
            <a:pPr marL="0" indent="0" eaLnBrk="1" fontAlgn="auto" hangingPunct="1">
              <a:spcAft>
                <a:spcPts val="0"/>
              </a:spcAft>
              <a:buNone/>
              <a:defRPr/>
            </a:pPr>
            <a:r>
              <a:rPr lang="en-US" dirty="0"/>
              <a:t>                2007</a:t>
            </a:r>
          </a:p>
          <a:p>
            <a:pPr marL="0" indent="0" eaLnBrk="1" fontAlgn="auto" hangingPunct="1">
              <a:spcAft>
                <a:spcPts val="0"/>
              </a:spcAft>
              <a:buNone/>
              <a:defRPr/>
            </a:pPr>
            <a:r>
              <a:rPr lang="en-US" dirty="0"/>
              <a:t>.HTML	Web page files containing HTML or other information found on </a:t>
            </a:r>
            <a:r>
              <a:rPr lang="en-US" dirty="0" smtClean="0"/>
              <a:t>the</a:t>
            </a:r>
          </a:p>
          <a:p>
            <a:pPr marL="0" indent="0" eaLnBrk="1" fontAlgn="auto" hangingPunct="1">
              <a:spcAft>
                <a:spcPts val="0"/>
              </a:spcAft>
              <a:buNone/>
              <a:defRPr/>
            </a:pPr>
            <a:r>
              <a:rPr lang="en-US" dirty="0"/>
              <a:t>                </a:t>
            </a:r>
            <a:r>
              <a:rPr lang="en-US" dirty="0" smtClean="0"/>
              <a:t>Internet</a:t>
            </a:r>
            <a:endParaRPr lang="en-US" dirty="0"/>
          </a:p>
          <a:p>
            <a:pPr marL="0" indent="0" eaLnBrk="1" fontAlgn="auto" hangingPunct="1">
              <a:spcAft>
                <a:spcPts val="0"/>
              </a:spcAft>
              <a:buNone/>
              <a:defRPr/>
            </a:pPr>
            <a:r>
              <a:rPr lang="en-US" dirty="0" smtClean="0"/>
              <a:t>.GIF</a:t>
            </a:r>
            <a:r>
              <a:rPr lang="en-US" dirty="0"/>
              <a:t>	Graphics Interchange Format, a digital image file format</a:t>
            </a:r>
          </a:p>
          <a:p>
            <a:pPr marL="0" indent="0" eaLnBrk="1" fontAlgn="auto" hangingPunct="1">
              <a:spcAft>
                <a:spcPts val="0"/>
              </a:spcAft>
              <a:buNone/>
              <a:defRPr/>
            </a:pPr>
            <a:r>
              <a:rPr lang="en-US" dirty="0"/>
              <a:t>.TXT	</a:t>
            </a:r>
            <a:r>
              <a:rPr lang="en-US" dirty="0" err="1"/>
              <a:t>TeXT</a:t>
            </a:r>
            <a:r>
              <a:rPr lang="en-US" dirty="0"/>
              <a:t> files associated with the Notepad program</a:t>
            </a:r>
          </a:p>
          <a:p>
            <a:pPr marL="0" indent="0" eaLnBrk="1" fontAlgn="auto" hangingPunct="1">
              <a:spcAft>
                <a:spcPts val="0"/>
              </a:spcAft>
              <a:buNone/>
              <a:defRPr/>
            </a:pPr>
            <a:r>
              <a:rPr lang="en-US" dirty="0"/>
              <a:t>.XLS	A spreadsheet file created by Microsoft Excel</a:t>
            </a:r>
          </a:p>
          <a:p>
            <a:pPr marL="0" indent="0" eaLnBrk="1" fontAlgn="auto" hangingPunct="1">
              <a:spcAft>
                <a:spcPts val="0"/>
              </a:spcAft>
              <a:buNone/>
              <a:defRPr/>
            </a:pPr>
            <a:r>
              <a:rPr lang="en-US" dirty="0" smtClean="0"/>
              <a:t>.</a:t>
            </a:r>
            <a:r>
              <a:rPr lang="en-US" dirty="0"/>
              <a:t>JPG </a:t>
            </a:r>
            <a:r>
              <a:rPr lang="en-US" dirty="0" smtClean="0"/>
              <a:t>or</a:t>
            </a:r>
          </a:p>
          <a:p>
            <a:pPr marL="0" indent="0" eaLnBrk="1" fontAlgn="auto" hangingPunct="1">
              <a:spcAft>
                <a:spcPts val="0"/>
              </a:spcAft>
              <a:buNone/>
              <a:defRPr/>
            </a:pPr>
            <a:r>
              <a:rPr lang="en-US" dirty="0" smtClean="0"/>
              <a:t> </a:t>
            </a:r>
            <a:r>
              <a:rPr lang="en-US" dirty="0"/>
              <a:t>.</a:t>
            </a:r>
            <a:r>
              <a:rPr lang="en-US" dirty="0" smtClean="0"/>
              <a:t>JPEG     A </a:t>
            </a:r>
            <a:r>
              <a:rPr lang="en-US" dirty="0"/>
              <a:t>graphics file commonly used for photos and </a:t>
            </a:r>
            <a:r>
              <a:rPr lang="en-US" dirty="0" smtClean="0"/>
              <a:t>illustrations</a:t>
            </a:r>
            <a:endParaRPr lang="en-US" dirty="0"/>
          </a:p>
          <a:p>
            <a:pPr marL="0" indent="0" eaLnBrk="1" fontAlgn="auto" hangingPunct="1">
              <a:spcAft>
                <a:spcPts val="0"/>
              </a:spcAft>
              <a:buNone/>
              <a:defRPr/>
            </a:pPr>
            <a:endParaRPr lang="en-US" dirty="0" smtClean="0"/>
          </a:p>
          <a:p>
            <a:pPr marL="0" indent="0" eaLnBrk="1" fontAlgn="auto" hangingPunct="1">
              <a:spcAft>
                <a:spcPts val="0"/>
              </a:spcAft>
              <a:buNone/>
              <a:defRPr/>
            </a:pPr>
            <a:r>
              <a:rPr lang="en-US" dirty="0" smtClean="0"/>
              <a:t>.PDF</a:t>
            </a:r>
            <a:r>
              <a:rPr lang="en-US" dirty="0"/>
              <a:t>	Portable Document Format – a file type that displays finished </a:t>
            </a:r>
            <a:r>
              <a:rPr lang="en-US" dirty="0" smtClean="0"/>
              <a:t>text</a:t>
            </a:r>
          </a:p>
          <a:p>
            <a:pPr marL="0" indent="0" eaLnBrk="1" fontAlgn="auto" hangingPunct="1">
              <a:spcAft>
                <a:spcPts val="0"/>
              </a:spcAft>
              <a:buNone/>
              <a:defRPr/>
            </a:pPr>
            <a:r>
              <a:rPr lang="en-US" dirty="0" smtClean="0"/>
              <a:t>              </a:t>
            </a:r>
            <a:r>
              <a:rPr lang="en-US" dirty="0"/>
              <a:t>and graphics in application such as Adobe Acrobat.</a:t>
            </a:r>
          </a:p>
          <a:p>
            <a:pPr marL="0" indent="0" eaLnBrk="1" fontAlgn="auto" hangingPunct="1">
              <a:spcAft>
                <a:spcPts val="0"/>
              </a:spcAft>
              <a:buNone/>
              <a:defRPr/>
            </a:pPr>
            <a:endParaRPr lang="en-US" dirty="0"/>
          </a:p>
        </p:txBody>
      </p:sp>
    </p:spTree>
    <p:extLst>
      <p:ext uri="{BB962C8B-B14F-4D97-AF65-F5344CB8AC3E}">
        <p14:creationId xmlns:p14="http://schemas.microsoft.com/office/powerpoint/2010/main" val="3683050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228600"/>
            <a:ext cx="8153400" cy="990600"/>
          </a:xfrm>
        </p:spPr>
        <p:txBody>
          <a:bodyPr rtlCol="0">
            <a:normAutofit fontScale="90000"/>
          </a:bodyPr>
          <a:lstStyle/>
          <a:p>
            <a:pPr eaLnBrk="1" fontAlgn="auto" hangingPunct="1">
              <a:spcAft>
                <a:spcPts val="0"/>
              </a:spcAft>
              <a:defRPr/>
            </a:pPr>
            <a:r>
              <a:rPr lang="en-US" b="1" dirty="0"/>
              <a:t>File hierarchy</a:t>
            </a:r>
            <a:r>
              <a:rPr lang="en-US" dirty="0"/>
              <a:t/>
            </a:r>
            <a:br>
              <a:rPr lang="en-US" dirty="0"/>
            </a:br>
            <a:endParaRPr lang="en-US" dirty="0"/>
          </a:p>
        </p:txBody>
      </p:sp>
      <p:sp>
        <p:nvSpPr>
          <p:cNvPr id="3" name="Content Placeholder 2"/>
          <p:cNvSpPr>
            <a:spLocks noGrp="1"/>
          </p:cNvSpPr>
          <p:nvPr>
            <p:ph idx="1"/>
          </p:nvPr>
        </p:nvSpPr>
        <p:spPr>
          <a:xfrm>
            <a:off x="2136775" y="1600200"/>
            <a:ext cx="8153400" cy="4495800"/>
          </a:xfrm>
        </p:spPr>
        <p:txBody>
          <a:bodyPr rtlCol="0">
            <a:normAutofit/>
          </a:bodyPr>
          <a:lstStyle/>
          <a:p>
            <a:pPr marL="0" indent="0" eaLnBrk="1" fontAlgn="auto" hangingPunct="1">
              <a:spcAft>
                <a:spcPts val="0"/>
              </a:spcAft>
              <a:buNone/>
              <a:defRPr/>
            </a:pPr>
            <a:r>
              <a:rPr lang="en-US" dirty="0" smtClean="0"/>
              <a:t>A </a:t>
            </a:r>
            <a:r>
              <a:rPr lang="en-US" dirty="0"/>
              <a:t>file hierarchy defines directories (also called folders), which can contain files and other directories. </a:t>
            </a:r>
            <a:endParaRPr lang="en-US" dirty="0" smtClean="0"/>
          </a:p>
          <a:p>
            <a:pPr marL="0" indent="0" eaLnBrk="1" fontAlgn="auto" hangingPunct="1">
              <a:spcAft>
                <a:spcPts val="0"/>
              </a:spcAft>
              <a:buNone/>
              <a:defRPr/>
            </a:pPr>
            <a:r>
              <a:rPr lang="en-US" dirty="0" smtClean="0"/>
              <a:t>The top-most </a:t>
            </a:r>
            <a:r>
              <a:rPr lang="en-US" dirty="0"/>
              <a:t>directory in any file system is called the root directory. </a:t>
            </a:r>
            <a:endParaRPr lang="en-US" dirty="0" smtClean="0"/>
          </a:p>
          <a:p>
            <a:pPr marL="0" indent="0" eaLnBrk="1" fontAlgn="auto" hangingPunct="1">
              <a:spcAft>
                <a:spcPts val="0"/>
              </a:spcAft>
              <a:buNone/>
              <a:defRPr/>
            </a:pPr>
            <a:r>
              <a:rPr lang="en-US" dirty="0" smtClean="0"/>
              <a:t>A </a:t>
            </a:r>
            <a:r>
              <a:rPr lang="en-US" dirty="0"/>
              <a:t>directory that is below another directory is called a subdirectory. </a:t>
            </a:r>
            <a:endParaRPr lang="en-US" dirty="0" smtClean="0"/>
          </a:p>
          <a:p>
            <a:pPr marL="0" indent="0" eaLnBrk="1" fontAlgn="auto" hangingPunct="1">
              <a:spcAft>
                <a:spcPts val="0"/>
              </a:spcAft>
              <a:buNone/>
              <a:defRPr/>
            </a:pPr>
            <a:r>
              <a:rPr lang="en-US" dirty="0" smtClean="0"/>
              <a:t>A </a:t>
            </a:r>
            <a:r>
              <a:rPr lang="en-US" dirty="0"/>
              <a:t>directory above a subdirectory is called the parent directory.</a:t>
            </a:r>
          </a:p>
          <a:p>
            <a:pPr eaLnBrk="1" fontAlgn="auto" hangingPunct="1">
              <a:spcAft>
                <a:spcPts val="0"/>
              </a:spcAft>
              <a:defRPr/>
            </a:pPr>
            <a:endParaRPr lang="en-US" dirty="0"/>
          </a:p>
        </p:txBody>
      </p:sp>
      <p:pic>
        <p:nvPicPr>
          <p:cNvPr id="18434" name="Picture 2"/>
          <p:cNvPicPr>
            <a:picLocks noChangeAspect="1" noChangeArrowheads="1"/>
          </p:cNvPicPr>
          <p:nvPr/>
        </p:nvPicPr>
        <p:blipFill>
          <a:blip r:embed="rId2" cstate="print">
            <a:extLst/>
          </a:blip>
          <a:srcRect/>
          <a:stretch>
            <a:fillRect/>
          </a:stretch>
        </p:blipFill>
        <p:spPr bwMode="auto">
          <a:xfrm>
            <a:off x="7848600" y="-152400"/>
            <a:ext cx="2524125" cy="2143125"/>
          </a:xfrm>
          <a:prstGeom prst="rect">
            <a:avLst/>
          </a:prstGeom>
          <a:noFill/>
          <a:ln>
            <a:noFill/>
          </a:ln>
          <a:effectLst>
            <a:outerShdw dist="35921" dir="2700000" algn="ctr" rotWithShape="0">
              <a:schemeClr val="bg2"/>
            </a:outerShdw>
            <a:softEdge rad="317500"/>
          </a:effectLst>
          <a:extLst/>
        </p:spPr>
      </p:pic>
    </p:spTree>
    <p:extLst>
      <p:ext uri="{BB962C8B-B14F-4D97-AF65-F5344CB8AC3E}">
        <p14:creationId xmlns:p14="http://schemas.microsoft.com/office/powerpoint/2010/main" val="31142177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Title 1"/>
          <p:cNvSpPr>
            <a:spLocks noGrp="1"/>
          </p:cNvSpPr>
          <p:nvPr>
            <p:ph type="title"/>
          </p:nvPr>
        </p:nvSpPr>
        <p:spPr>
          <a:xfrm>
            <a:off x="2136775" y="228600"/>
            <a:ext cx="8153400" cy="990600"/>
          </a:xfrm>
        </p:spPr>
        <p:txBody>
          <a:bodyPr/>
          <a:lstStyle/>
          <a:p>
            <a:pPr eaLnBrk="1" hangingPunct="1"/>
            <a:r>
              <a:rPr lang="en-US" altLang="en-US" smtClean="0"/>
              <a:t>File path</a:t>
            </a:r>
          </a:p>
        </p:txBody>
      </p:sp>
      <p:sp>
        <p:nvSpPr>
          <p:cNvPr id="852995" name="Content Placeholder 2"/>
          <p:cNvSpPr>
            <a:spLocks noGrp="1"/>
          </p:cNvSpPr>
          <p:nvPr>
            <p:ph idx="1"/>
          </p:nvPr>
        </p:nvSpPr>
        <p:spPr>
          <a:xfrm>
            <a:off x="1600200" y="1600201"/>
            <a:ext cx="9067800" cy="4525963"/>
          </a:xfrm>
        </p:spPr>
        <p:txBody>
          <a:bodyPr/>
          <a:lstStyle/>
          <a:p>
            <a:pPr marL="0" indent="0" eaLnBrk="1" hangingPunct="1">
              <a:buNone/>
            </a:pPr>
            <a:r>
              <a:rPr lang="en-US" altLang="en-US" b="1" smtClean="0"/>
              <a:t>C:\My Documents\assignments\English\nouns.doc</a:t>
            </a:r>
          </a:p>
          <a:p>
            <a:pPr marL="0" indent="0" eaLnBrk="1" hangingPunct="1">
              <a:buNone/>
            </a:pPr>
            <a:r>
              <a:rPr lang="en-US" altLang="en-US" smtClean="0"/>
              <a:t>Root directory:	</a:t>
            </a:r>
            <a:r>
              <a:rPr lang="en-US" altLang="en-US" b="1" smtClean="0"/>
              <a:t>C:\</a:t>
            </a:r>
          </a:p>
          <a:p>
            <a:pPr marL="0" indent="0" eaLnBrk="1" hangingPunct="1">
              <a:buNone/>
            </a:pPr>
            <a:r>
              <a:rPr lang="en-US" altLang="en-US" smtClean="0"/>
              <a:t>Directory(folder): </a:t>
            </a:r>
            <a:r>
              <a:rPr lang="en-US" altLang="en-US" b="1" smtClean="0"/>
              <a:t>\My Documents\</a:t>
            </a:r>
          </a:p>
          <a:p>
            <a:pPr marL="0" indent="0" eaLnBrk="1" hangingPunct="1">
              <a:buNone/>
            </a:pPr>
            <a:r>
              <a:rPr lang="en-US" altLang="en-US" smtClean="0"/>
              <a:t>Subdirectory(subfolder): </a:t>
            </a:r>
            <a:r>
              <a:rPr lang="en-US" altLang="en-US" b="1" smtClean="0"/>
              <a:t>\English\</a:t>
            </a:r>
          </a:p>
          <a:p>
            <a:pPr marL="0" indent="0" eaLnBrk="1" hangingPunct="1">
              <a:buNone/>
            </a:pPr>
            <a:r>
              <a:rPr lang="en-US" altLang="en-US" smtClean="0"/>
              <a:t>file: </a:t>
            </a:r>
            <a:r>
              <a:rPr lang="en-US" altLang="en-US" b="1" smtClean="0"/>
              <a:t>\nouns.doc</a:t>
            </a:r>
          </a:p>
        </p:txBody>
      </p:sp>
      <p:pic>
        <p:nvPicPr>
          <p:cNvPr id="19458" name="Picture 2"/>
          <p:cNvPicPr>
            <a:picLocks noChangeAspect="1" noChangeArrowheads="1"/>
          </p:cNvPicPr>
          <p:nvPr/>
        </p:nvPicPr>
        <p:blipFill>
          <a:blip r:embed="rId2" cstate="print">
            <a:extLst/>
          </a:blip>
          <a:srcRect/>
          <a:stretch>
            <a:fillRect/>
          </a:stretch>
        </p:blipFill>
        <p:spPr bwMode="auto">
          <a:xfrm>
            <a:off x="2514600" y="4876800"/>
            <a:ext cx="7924800" cy="1981200"/>
          </a:xfrm>
          <a:prstGeom prst="rect">
            <a:avLst/>
          </a:prstGeom>
          <a:noFill/>
          <a:ln>
            <a:noFill/>
          </a:ln>
          <a:effectLst>
            <a:outerShdw dist="35921" dir="2700000" algn="ctr" rotWithShape="0">
              <a:schemeClr val="bg2"/>
            </a:outerShdw>
            <a:softEdge rad="635000"/>
          </a:effectLst>
          <a:extLst/>
        </p:spPr>
      </p:pic>
    </p:spTree>
    <p:extLst>
      <p:ext uri="{BB962C8B-B14F-4D97-AF65-F5344CB8AC3E}">
        <p14:creationId xmlns:p14="http://schemas.microsoft.com/office/powerpoint/2010/main" val="3587370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Title 1"/>
          <p:cNvSpPr>
            <a:spLocks noGrp="1"/>
          </p:cNvSpPr>
          <p:nvPr>
            <p:ph type="title"/>
          </p:nvPr>
        </p:nvSpPr>
        <p:spPr>
          <a:xfrm>
            <a:off x="2136775" y="228600"/>
            <a:ext cx="8153400" cy="990600"/>
          </a:xfrm>
        </p:spPr>
        <p:txBody>
          <a:bodyPr/>
          <a:lstStyle/>
          <a:p>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To view file extensions in Windows XP or later versions:</a:t>
            </a:r>
          </a:p>
          <a:p>
            <a:pPr>
              <a:defRPr/>
            </a:pPr>
            <a:r>
              <a:rPr lang="en-US" dirty="0" smtClean="0"/>
              <a:t>Click on Start.</a:t>
            </a:r>
          </a:p>
          <a:p>
            <a:pPr>
              <a:defRPr/>
            </a:pPr>
            <a:r>
              <a:rPr lang="en-US" dirty="0" smtClean="0"/>
              <a:t>Click Control Panel.</a:t>
            </a:r>
          </a:p>
          <a:p>
            <a:pPr>
              <a:defRPr/>
            </a:pPr>
            <a:r>
              <a:rPr lang="en-US" dirty="0" smtClean="0"/>
              <a:t>Click Folder Options.</a:t>
            </a:r>
          </a:p>
          <a:p>
            <a:pPr>
              <a:defRPr/>
            </a:pPr>
            <a:r>
              <a:rPr lang="en-US" dirty="0" smtClean="0"/>
              <a:t>Click View.</a:t>
            </a:r>
          </a:p>
          <a:p>
            <a:pPr>
              <a:defRPr/>
            </a:pPr>
            <a:r>
              <a:rPr lang="en-US" dirty="0" smtClean="0"/>
              <a:t>Uncheck Hide extensions for known file types.</a:t>
            </a:r>
          </a:p>
          <a:p>
            <a:pPr>
              <a:defRPr/>
            </a:pPr>
            <a:endParaRPr lang="en-US" dirty="0" smtClean="0"/>
          </a:p>
          <a:p>
            <a:pPr>
              <a:defRPr/>
            </a:pPr>
            <a:endParaRPr lang="en-US" dirty="0"/>
          </a:p>
        </p:txBody>
      </p:sp>
    </p:spTree>
    <p:extLst>
      <p:ext uri="{BB962C8B-B14F-4D97-AF65-F5344CB8AC3E}">
        <p14:creationId xmlns:p14="http://schemas.microsoft.com/office/powerpoint/2010/main" val="236237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Title 1"/>
          <p:cNvSpPr>
            <a:spLocks noGrp="1"/>
          </p:cNvSpPr>
          <p:nvPr>
            <p:ph type="title"/>
          </p:nvPr>
        </p:nvSpPr>
        <p:spPr>
          <a:xfrm>
            <a:off x="2136775" y="228600"/>
            <a:ext cx="8153400" cy="990600"/>
          </a:xfrm>
        </p:spPr>
        <p:txBody>
          <a:bodyPr/>
          <a:lstStyle/>
          <a:p>
            <a:endParaRPr lang="en-US" altLang="en-US" smtClean="0"/>
          </a:p>
        </p:txBody>
      </p:sp>
      <p:sp>
        <p:nvSpPr>
          <p:cNvPr id="784387" name="Content Placeholder 2"/>
          <p:cNvSpPr>
            <a:spLocks noGrp="1"/>
          </p:cNvSpPr>
          <p:nvPr>
            <p:ph sz="quarter" idx="1"/>
          </p:nvPr>
        </p:nvSpPr>
        <p:spPr>
          <a:xfrm>
            <a:off x="2136775" y="1600200"/>
            <a:ext cx="8153400" cy="4495800"/>
          </a:xfrm>
        </p:spPr>
        <p:txBody>
          <a:bodyPr/>
          <a:lstStyle/>
          <a:p>
            <a:r>
              <a:rPr lang="en-US" altLang="en-US" smtClean="0"/>
              <a:t>Some of the devices containing firmware are remote controls, calculators, cell phones, digital cameras, and computer ROM chips. </a:t>
            </a:r>
          </a:p>
          <a:p>
            <a:endParaRPr lang="en-US" altLang="en-US" smtClean="0"/>
          </a:p>
        </p:txBody>
      </p:sp>
    </p:spTree>
    <p:extLst>
      <p:ext uri="{BB962C8B-B14F-4D97-AF65-F5344CB8AC3E}">
        <p14:creationId xmlns:p14="http://schemas.microsoft.com/office/powerpoint/2010/main" val="19026180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Title 1"/>
          <p:cNvSpPr>
            <a:spLocks noGrp="1"/>
          </p:cNvSpPr>
          <p:nvPr>
            <p:ph type="title"/>
          </p:nvPr>
        </p:nvSpPr>
        <p:spPr>
          <a:xfrm>
            <a:off x="2136775" y="228600"/>
            <a:ext cx="8153400" cy="990600"/>
          </a:xfrm>
        </p:spPr>
        <p:txBody>
          <a:bodyPr/>
          <a:lstStyle/>
          <a:p>
            <a:endParaRPr lang="en-US" altLang="en-US" smtClean="0"/>
          </a:p>
        </p:txBody>
      </p:sp>
      <p:sp>
        <p:nvSpPr>
          <p:cNvPr id="855043" name="Content Placeholder 2"/>
          <p:cNvSpPr>
            <a:spLocks noGrp="1"/>
          </p:cNvSpPr>
          <p:nvPr>
            <p:ph sz="quarter" idx="1"/>
          </p:nvPr>
        </p:nvSpPr>
        <p:spPr>
          <a:xfrm>
            <a:off x="2136775" y="1600200"/>
            <a:ext cx="8153400" cy="4495800"/>
          </a:xfrm>
        </p:spPr>
        <p:txBody>
          <a:bodyPr/>
          <a:lstStyle/>
          <a:p>
            <a:r>
              <a:rPr lang="en-US" altLang="en-US" smtClean="0"/>
              <a:t>To view hidden files in Microsoft Windows:</a:t>
            </a:r>
          </a:p>
          <a:p>
            <a:r>
              <a:rPr lang="en-US" altLang="en-US" smtClean="0"/>
              <a:t>Open Windows Explorer.</a:t>
            </a:r>
          </a:p>
          <a:p>
            <a:r>
              <a:rPr lang="en-US" altLang="en-US" smtClean="0"/>
              <a:t>Click the Tools drop down menu. If you don’t see the Tools option, try pressing Alt.</a:t>
            </a:r>
          </a:p>
          <a:p>
            <a:r>
              <a:rPr lang="en-US" altLang="en-US" smtClean="0"/>
              <a:t>Click either Folder Options or Options.</a:t>
            </a:r>
          </a:p>
          <a:p>
            <a:r>
              <a:rPr lang="en-US" altLang="en-US" smtClean="0"/>
              <a:t>Click the View tab.</a:t>
            </a:r>
          </a:p>
          <a:p>
            <a:r>
              <a:rPr lang="en-US" altLang="en-US" smtClean="0"/>
              <a:t>Within the View tab, select the option Show hidden files and folders.</a:t>
            </a:r>
          </a:p>
          <a:p>
            <a:endParaRPr lang="en-US" altLang="en-US" smtClean="0"/>
          </a:p>
        </p:txBody>
      </p:sp>
    </p:spTree>
    <p:extLst>
      <p:ext uri="{BB962C8B-B14F-4D97-AF65-F5344CB8AC3E}">
        <p14:creationId xmlns:p14="http://schemas.microsoft.com/office/powerpoint/2010/main" val="36539256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Factors to consider when choosing an operating system</a:t>
            </a:r>
            <a:br>
              <a:rPr lang="en-US" altLang="en-US" smtClean="0"/>
            </a:br>
            <a:endParaRPr lang="en-US" altLang="en-US" smtClean="0"/>
          </a:p>
        </p:txBody>
      </p:sp>
      <p:sp>
        <p:nvSpPr>
          <p:cNvPr id="856067" name="Content Placeholder 2"/>
          <p:cNvSpPr>
            <a:spLocks noGrp="1"/>
          </p:cNvSpPr>
          <p:nvPr>
            <p:ph sz="quarter" idx="1"/>
          </p:nvPr>
        </p:nvSpPr>
        <p:spPr>
          <a:xfrm>
            <a:off x="2136775" y="1600200"/>
            <a:ext cx="8153400" cy="4495800"/>
          </a:xfrm>
        </p:spPr>
        <p:txBody>
          <a:bodyPr/>
          <a:lstStyle/>
          <a:p>
            <a:r>
              <a:rPr lang="en-US" altLang="en-US" smtClean="0"/>
              <a:t>The Human–computer interface</a:t>
            </a:r>
          </a:p>
          <a:p>
            <a:r>
              <a:rPr lang="en-US" altLang="en-US" smtClean="0"/>
              <a:t>The Applications intended for the computer.</a:t>
            </a:r>
          </a:p>
          <a:p>
            <a:r>
              <a:rPr lang="en-US" altLang="en-US" smtClean="0"/>
              <a:t>The Cost of the operating system. </a:t>
            </a:r>
          </a:p>
          <a:p>
            <a:r>
              <a:rPr lang="en-US" altLang="en-US" smtClean="0"/>
              <a:t>Its availability on the market.</a:t>
            </a:r>
          </a:p>
          <a:p>
            <a:r>
              <a:rPr lang="en-US" altLang="en-US" smtClean="0"/>
              <a:t>Reliability of the operating system. </a:t>
            </a:r>
          </a:p>
          <a:p>
            <a:r>
              <a:rPr lang="en-US" altLang="en-US" smtClean="0"/>
              <a:t>The basic design of the computer. </a:t>
            </a:r>
          </a:p>
          <a:p>
            <a:r>
              <a:rPr lang="en-US" altLang="en-US" smtClean="0"/>
              <a:t> the Hardware provisions of the computer. </a:t>
            </a:r>
          </a:p>
        </p:txBody>
      </p:sp>
    </p:spTree>
    <p:extLst>
      <p:ext uri="{BB962C8B-B14F-4D97-AF65-F5344CB8AC3E}">
        <p14:creationId xmlns:p14="http://schemas.microsoft.com/office/powerpoint/2010/main" val="38536176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Installation and configuration of the operating system</a:t>
            </a:r>
            <a:br>
              <a:rPr lang="en-US" altLang="en-US" smtClean="0"/>
            </a:br>
            <a:endParaRPr lang="en-US" altLang="en-US" smtClean="0"/>
          </a:p>
        </p:txBody>
      </p:sp>
      <p:sp>
        <p:nvSpPr>
          <p:cNvPr id="3" name="Content Placeholder 2"/>
          <p:cNvSpPr>
            <a:spLocks noGrp="1"/>
          </p:cNvSpPr>
          <p:nvPr>
            <p:ph sz="quarter" idx="1"/>
          </p:nvPr>
        </p:nvSpPr>
        <p:spPr>
          <a:xfrm>
            <a:off x="2136775" y="1524000"/>
            <a:ext cx="8153400" cy="4800600"/>
          </a:xfrm>
        </p:spPr>
        <p:txBody>
          <a:bodyPr/>
          <a:lstStyle/>
          <a:p>
            <a:pPr marL="0" indent="0">
              <a:buNone/>
              <a:defRPr/>
            </a:pPr>
            <a:r>
              <a:rPr lang="en-US" dirty="0" smtClean="0"/>
              <a:t>There are many reasons why you might need to install or reinstall an operating system:</a:t>
            </a:r>
          </a:p>
          <a:p>
            <a:pPr marL="0" indent="0">
              <a:buNone/>
              <a:defRPr/>
            </a:pPr>
            <a:r>
              <a:rPr lang="en-US" dirty="0" smtClean="0"/>
              <a:t>i)When you need to upgrade to a more advanced operating system.</a:t>
            </a:r>
          </a:p>
          <a:p>
            <a:pPr marL="0" indent="0">
              <a:buNone/>
              <a:defRPr/>
            </a:pPr>
            <a:r>
              <a:rPr lang="en-US" dirty="0" smtClean="0"/>
              <a:t>ii)  When the existing operating system files have been corrupted and it therefore no longer functions.</a:t>
            </a:r>
          </a:p>
          <a:p>
            <a:pPr marL="0" indent="0">
              <a:buNone/>
              <a:defRPr/>
            </a:pPr>
            <a:r>
              <a:rPr lang="en-US" dirty="0" smtClean="0"/>
              <a:t>iii) When you need to set up a brand new machine which was supplied without an operating system.</a:t>
            </a:r>
          </a:p>
          <a:p>
            <a:pPr>
              <a:defRPr/>
            </a:pPr>
            <a:endParaRPr lang="en-US" dirty="0" smtClean="0"/>
          </a:p>
        </p:txBody>
      </p:sp>
    </p:spTree>
    <p:extLst>
      <p:ext uri="{BB962C8B-B14F-4D97-AF65-F5344CB8AC3E}">
        <p14:creationId xmlns:p14="http://schemas.microsoft.com/office/powerpoint/2010/main" val="18933488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dirty="0" smtClean="0"/>
              <a:t>iv) When you need to perform a recovery on your computer after it has suffered a fatal error, when it is best to start with a clean, freshly formatted hard drive.</a:t>
            </a:r>
          </a:p>
          <a:p>
            <a:endParaRPr lang="en-US" dirty="0"/>
          </a:p>
        </p:txBody>
      </p:sp>
    </p:spTree>
    <p:extLst>
      <p:ext uri="{BB962C8B-B14F-4D97-AF65-F5344CB8AC3E}">
        <p14:creationId xmlns:p14="http://schemas.microsoft.com/office/powerpoint/2010/main" val="26200098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Title 1"/>
          <p:cNvSpPr>
            <a:spLocks noGrp="1"/>
          </p:cNvSpPr>
          <p:nvPr>
            <p:ph type="title"/>
          </p:nvPr>
        </p:nvSpPr>
        <p:spPr>
          <a:xfrm>
            <a:off x="2136775" y="228600"/>
            <a:ext cx="8153400" cy="990600"/>
          </a:xfrm>
        </p:spPr>
        <p:txBody>
          <a:bodyPr/>
          <a:lstStyle/>
          <a:p>
            <a:endParaRPr lang="en-US" altLang="en-US" smtClean="0"/>
          </a:p>
        </p:txBody>
      </p:sp>
      <p:sp>
        <p:nvSpPr>
          <p:cNvPr id="863235" name="Content Placeholder 2"/>
          <p:cNvSpPr>
            <a:spLocks noGrp="1"/>
          </p:cNvSpPr>
          <p:nvPr>
            <p:ph sz="quarter" idx="1"/>
          </p:nvPr>
        </p:nvSpPr>
        <p:spPr>
          <a:xfrm>
            <a:off x="2136775" y="1600200"/>
            <a:ext cx="8153400" cy="4495800"/>
          </a:xfrm>
        </p:spPr>
        <p:txBody>
          <a:bodyPr/>
          <a:lstStyle/>
          <a:p>
            <a:r>
              <a:rPr lang="en-US" altLang="en-US" smtClean="0"/>
              <a:t>v)  In case of an irreparable Registry or System file corruption in the existing Windows installation.</a:t>
            </a:r>
          </a:p>
          <a:p>
            <a:r>
              <a:rPr lang="en-US" altLang="en-US" smtClean="0"/>
              <a:t>Note: Before doing a clean install of an operating system, you will need to back up your data files.</a:t>
            </a:r>
          </a:p>
          <a:p>
            <a:endParaRPr lang="en-US" altLang="en-US" smtClean="0"/>
          </a:p>
          <a:p>
            <a:endParaRPr lang="en-US" altLang="en-US" smtClean="0"/>
          </a:p>
        </p:txBody>
      </p:sp>
    </p:spTree>
    <p:extLst>
      <p:ext uri="{BB962C8B-B14F-4D97-AF65-F5344CB8AC3E}">
        <p14:creationId xmlns:p14="http://schemas.microsoft.com/office/powerpoint/2010/main" val="31845905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Title 1"/>
          <p:cNvSpPr>
            <a:spLocks noGrp="1"/>
          </p:cNvSpPr>
          <p:nvPr>
            <p:ph type="title"/>
          </p:nvPr>
        </p:nvSpPr>
        <p:spPr>
          <a:xfrm>
            <a:off x="2136775" y="228600"/>
            <a:ext cx="8153400" cy="990600"/>
          </a:xfrm>
        </p:spPr>
        <p:txBody>
          <a:bodyPr/>
          <a:lstStyle/>
          <a:p>
            <a:r>
              <a:rPr lang="en-US" altLang="en-US" smtClean="0"/>
              <a:t>Utilities (Utility Programmes)</a:t>
            </a:r>
          </a:p>
        </p:txBody>
      </p:sp>
      <p:sp>
        <p:nvSpPr>
          <p:cNvPr id="864259" name="Content Placeholder 2"/>
          <p:cNvSpPr>
            <a:spLocks noGrp="1"/>
          </p:cNvSpPr>
          <p:nvPr>
            <p:ph sz="quarter" idx="1"/>
          </p:nvPr>
        </p:nvSpPr>
        <p:spPr>
          <a:xfrm>
            <a:off x="2136775" y="1600200"/>
            <a:ext cx="8153400" cy="4495800"/>
          </a:xfrm>
        </p:spPr>
        <p:txBody>
          <a:bodyPr/>
          <a:lstStyle/>
          <a:p>
            <a:pPr marL="0" indent="0">
              <a:buNone/>
            </a:pPr>
            <a:r>
              <a:rPr lang="en-US" altLang="en-US" smtClean="0"/>
              <a:t>Utility programs are system software programs which provide useful services, such as performing common tasks and ‘housekeeping’ routines. </a:t>
            </a:r>
          </a:p>
          <a:p>
            <a:pPr marL="0" indent="0">
              <a:buNone/>
            </a:pPr>
            <a:r>
              <a:rPr lang="en-US" altLang="en-US" smtClean="0"/>
              <a:t>They are designed to configure, analyse, optimise, and maintain a computer in a normal working state. Some are included with the operating system (for example, disk repairing programs) while others are purchased separately by the user (for example, Norton Disk Doctor).</a:t>
            </a:r>
          </a:p>
        </p:txBody>
      </p:sp>
    </p:spTree>
    <p:extLst>
      <p:ext uri="{BB962C8B-B14F-4D97-AF65-F5344CB8AC3E}">
        <p14:creationId xmlns:p14="http://schemas.microsoft.com/office/powerpoint/2010/main" val="12296433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Title 1"/>
          <p:cNvSpPr>
            <a:spLocks noGrp="1"/>
          </p:cNvSpPr>
          <p:nvPr>
            <p:ph type="title"/>
          </p:nvPr>
        </p:nvSpPr>
        <p:spPr>
          <a:xfrm>
            <a:off x="2136775" y="228600"/>
            <a:ext cx="8153400" cy="990600"/>
          </a:xfrm>
        </p:spPr>
        <p:txBody>
          <a:bodyPr/>
          <a:lstStyle/>
          <a:p>
            <a:r>
              <a:rPr lang="en-US" altLang="en-US" smtClean="0"/>
              <a:t> Examples of utility programs and their use:</a:t>
            </a:r>
          </a:p>
        </p:txBody>
      </p:sp>
      <p:sp>
        <p:nvSpPr>
          <p:cNvPr id="865283" name="Content Placeholder 2"/>
          <p:cNvSpPr>
            <a:spLocks noGrp="1"/>
          </p:cNvSpPr>
          <p:nvPr>
            <p:ph sz="quarter" idx="1"/>
          </p:nvPr>
        </p:nvSpPr>
        <p:spPr>
          <a:xfrm>
            <a:off x="2136775" y="1600200"/>
            <a:ext cx="8153400" cy="4495800"/>
          </a:xfrm>
        </p:spPr>
        <p:txBody>
          <a:bodyPr/>
          <a:lstStyle/>
          <a:p>
            <a:r>
              <a:rPr lang="en-GB" altLang="en-US" b="1" smtClean="0"/>
              <a:t>Backup:</a:t>
            </a:r>
            <a:r>
              <a:rPr lang="en-GB" altLang="en-US" smtClean="0"/>
              <a:t> This utility allows you to make a duplicate copy of every file on your hard disk, which can be stored on CDs or diskettes.</a:t>
            </a:r>
            <a:endParaRPr lang="en-US" altLang="en-US" smtClean="0"/>
          </a:p>
          <a:p>
            <a:r>
              <a:rPr lang="en-GB" altLang="en-US" b="1" smtClean="0"/>
              <a:t>Disk  defragmentation:</a:t>
            </a:r>
            <a:r>
              <a:rPr lang="en-GB" altLang="en-US" smtClean="0"/>
              <a:t> A defragmenter utility finds fragmented files on a disk and organises them back in a contiguous manner.</a:t>
            </a:r>
            <a:endParaRPr lang="en-US" altLang="en-US" smtClean="0"/>
          </a:p>
        </p:txBody>
      </p:sp>
    </p:spTree>
    <p:extLst>
      <p:ext uri="{BB962C8B-B14F-4D97-AF65-F5344CB8AC3E}">
        <p14:creationId xmlns:p14="http://schemas.microsoft.com/office/powerpoint/2010/main" val="15932444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itle 1"/>
          <p:cNvSpPr>
            <a:spLocks noGrp="1"/>
          </p:cNvSpPr>
          <p:nvPr>
            <p:ph type="title"/>
          </p:nvPr>
        </p:nvSpPr>
        <p:spPr>
          <a:xfrm>
            <a:off x="2136775" y="228600"/>
            <a:ext cx="8153400" cy="990600"/>
          </a:xfrm>
        </p:spPr>
        <p:txBody>
          <a:bodyPr/>
          <a:lstStyle/>
          <a:p>
            <a:endParaRPr lang="en-US" altLang="en-US" smtClean="0"/>
          </a:p>
        </p:txBody>
      </p:sp>
      <p:sp>
        <p:nvSpPr>
          <p:cNvPr id="3" name="Content Placeholder 2"/>
          <p:cNvSpPr>
            <a:spLocks noGrp="1"/>
          </p:cNvSpPr>
          <p:nvPr>
            <p:ph sz="quarter" idx="1"/>
          </p:nvPr>
        </p:nvSpPr>
        <p:spPr>
          <a:xfrm>
            <a:off x="2136775" y="1371600"/>
            <a:ext cx="8153400" cy="4724400"/>
          </a:xfrm>
        </p:spPr>
        <p:txBody>
          <a:bodyPr/>
          <a:lstStyle/>
          <a:p>
            <a:pPr marL="0" indent="0">
              <a:buNone/>
              <a:defRPr/>
            </a:pPr>
            <a:r>
              <a:rPr lang="en-GB" b="1" dirty="0" smtClean="0"/>
              <a:t>Disk repair utility:</a:t>
            </a:r>
            <a:r>
              <a:rPr lang="en-GB" dirty="0" smtClean="0"/>
              <a:t> A disk repair utility scans a hard disk or floppy disk for bad sectors (defective areas) and either makes repairs to these sectors, or marks the defective area so that the operating system does not store any data in that location.</a:t>
            </a:r>
            <a:endParaRPr lang="en-US" dirty="0" smtClean="0"/>
          </a:p>
          <a:p>
            <a:pPr>
              <a:defRPr/>
            </a:pPr>
            <a:endParaRPr lang="en-US" dirty="0"/>
          </a:p>
        </p:txBody>
      </p:sp>
    </p:spTree>
    <p:extLst>
      <p:ext uri="{BB962C8B-B14F-4D97-AF65-F5344CB8AC3E}">
        <p14:creationId xmlns:p14="http://schemas.microsoft.com/office/powerpoint/2010/main" val="4976625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Title 1"/>
          <p:cNvSpPr>
            <a:spLocks noGrp="1"/>
          </p:cNvSpPr>
          <p:nvPr>
            <p:ph type="title"/>
          </p:nvPr>
        </p:nvSpPr>
        <p:spPr>
          <a:xfrm>
            <a:off x="2136775" y="228600"/>
            <a:ext cx="8153400" cy="990600"/>
          </a:xfrm>
        </p:spPr>
        <p:txBody>
          <a:bodyPr/>
          <a:lstStyle/>
          <a:p>
            <a:endParaRPr lang="en-US" altLang="en-US" smtClean="0"/>
          </a:p>
        </p:txBody>
      </p:sp>
      <p:sp>
        <p:nvSpPr>
          <p:cNvPr id="867331" name="Content Placeholder 2"/>
          <p:cNvSpPr>
            <a:spLocks noGrp="1"/>
          </p:cNvSpPr>
          <p:nvPr>
            <p:ph sz="quarter" idx="1"/>
          </p:nvPr>
        </p:nvSpPr>
        <p:spPr>
          <a:xfrm>
            <a:off x="2136775" y="1600200"/>
            <a:ext cx="8153400" cy="4495800"/>
          </a:xfrm>
        </p:spPr>
        <p:txBody>
          <a:bodyPr/>
          <a:lstStyle/>
          <a:p>
            <a:r>
              <a:rPr lang="en-GB" altLang="en-US" b="1" smtClean="0"/>
              <a:t>Virus protection utility:</a:t>
            </a:r>
            <a:r>
              <a:rPr lang="en-GB" altLang="en-US" smtClean="0"/>
              <a:t> Antivirus software programs scan for computer viruses and removes them. </a:t>
            </a:r>
            <a:endParaRPr lang="en-US" altLang="en-US" smtClean="0"/>
          </a:p>
          <a:p>
            <a:r>
              <a:rPr lang="en-GB" altLang="en-US" b="1" smtClean="0"/>
              <a:t>Computer language translators:</a:t>
            </a:r>
            <a:r>
              <a:rPr lang="en-GB" altLang="en-US" smtClean="0"/>
              <a:t> Computer language translators (assemblers, compilers and interpreters) translate a program written by a programmer into machine language (the language the computer can understand).</a:t>
            </a:r>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14402645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Title 1"/>
          <p:cNvSpPr>
            <a:spLocks noGrp="1"/>
          </p:cNvSpPr>
          <p:nvPr>
            <p:ph type="title"/>
          </p:nvPr>
        </p:nvSpPr>
        <p:spPr>
          <a:xfrm>
            <a:off x="2136775" y="228600"/>
            <a:ext cx="8153400" cy="990600"/>
          </a:xfrm>
        </p:spPr>
        <p:txBody>
          <a:bodyPr/>
          <a:lstStyle/>
          <a:p>
            <a:endParaRPr lang="en-US" altLang="en-US" smtClean="0"/>
          </a:p>
        </p:txBody>
      </p:sp>
      <p:sp>
        <p:nvSpPr>
          <p:cNvPr id="868355" name="Content Placeholder 2"/>
          <p:cNvSpPr>
            <a:spLocks noGrp="1"/>
          </p:cNvSpPr>
          <p:nvPr>
            <p:ph sz="quarter" idx="1"/>
          </p:nvPr>
        </p:nvSpPr>
        <p:spPr>
          <a:xfrm>
            <a:off x="1828801" y="1600200"/>
            <a:ext cx="8461375" cy="4495800"/>
          </a:xfrm>
        </p:spPr>
        <p:txBody>
          <a:bodyPr/>
          <a:lstStyle/>
          <a:p>
            <a:r>
              <a:rPr lang="en-GB" altLang="en-US" b="1" dirty="0" smtClean="0"/>
              <a:t>Check Disk</a:t>
            </a:r>
            <a:r>
              <a:rPr lang="en-US" altLang="en-US" dirty="0" smtClean="0"/>
              <a:t> utilities: </a:t>
            </a:r>
            <a:r>
              <a:rPr lang="en-GB" altLang="en-US" dirty="0" smtClean="0"/>
              <a:t>Check Disk is a utility that checks your hard drive (or floppy drive) for problems. It will check for directory structure errors, file errors, etc.</a:t>
            </a:r>
          </a:p>
          <a:p>
            <a:r>
              <a:rPr lang="en-US" altLang="en-US" b="1" dirty="0" smtClean="0"/>
              <a:t>Scandisk: </a:t>
            </a:r>
            <a:r>
              <a:rPr lang="en-US" altLang="en-US" dirty="0" smtClean="0"/>
              <a:t>This </a:t>
            </a:r>
            <a:r>
              <a:rPr lang="en-US" altLang="en-US" dirty="0" smtClean="0"/>
              <a:t>is a utility provided with Windows that is used to scan computer disks to see if there are any potential problems on the disk, such as bad disk areas, and possibly repairs them. Since disks are magnetic media, all disks, including the hard drive, can be corrupted.</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337977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Title 1"/>
          <p:cNvSpPr>
            <a:spLocks noGrp="1"/>
          </p:cNvSpPr>
          <p:nvPr>
            <p:ph type="title"/>
          </p:nvPr>
        </p:nvSpPr>
        <p:spPr>
          <a:xfrm>
            <a:off x="2136775" y="228600"/>
            <a:ext cx="8153400" cy="990600"/>
          </a:xfrm>
        </p:spPr>
        <p:txBody>
          <a:bodyPr/>
          <a:lstStyle/>
          <a:p>
            <a:r>
              <a:rPr lang="en-US" altLang="en-US" smtClean="0"/>
              <a:t/>
            </a:r>
            <a:br>
              <a:rPr lang="en-US" altLang="en-US" smtClean="0"/>
            </a:br>
            <a:r>
              <a:rPr lang="en-US" altLang="en-US" smtClean="0"/>
              <a:t>Device drivers</a:t>
            </a:r>
            <a:br>
              <a:rPr lang="en-US" altLang="en-US" smtClean="0"/>
            </a:br>
            <a:endParaRPr lang="en-US" altLang="en-US" smtClean="0"/>
          </a:p>
        </p:txBody>
      </p:sp>
      <p:sp>
        <p:nvSpPr>
          <p:cNvPr id="785411" name="Content Placeholder 2"/>
          <p:cNvSpPr>
            <a:spLocks noGrp="1"/>
          </p:cNvSpPr>
          <p:nvPr>
            <p:ph sz="quarter" idx="1"/>
          </p:nvPr>
        </p:nvSpPr>
        <p:spPr>
          <a:xfrm>
            <a:off x="2136775" y="1447800"/>
            <a:ext cx="8153400" cy="4648200"/>
          </a:xfrm>
        </p:spPr>
        <p:txBody>
          <a:bodyPr/>
          <a:lstStyle/>
          <a:p>
            <a:pPr marL="0" indent="0">
              <a:buNone/>
            </a:pPr>
            <a:r>
              <a:rPr lang="en-US" altLang="en-US" smtClean="0"/>
              <a:t>A device driver is a program that controls a particular type of device that is attached to a computer by converting the more general input/output instructions of the operating system to messages that the device type can understand. </a:t>
            </a:r>
          </a:p>
          <a:p>
            <a:pPr marL="0" indent="0">
              <a:buNone/>
            </a:pPr>
            <a:r>
              <a:rPr lang="en-US" altLang="en-US" smtClean="0"/>
              <a:t>The hardware devices require device drivers so that the operating system can recognise the device to be able to communicate effectively with them.</a:t>
            </a:r>
          </a:p>
        </p:txBody>
      </p:sp>
    </p:spTree>
    <p:extLst>
      <p:ext uri="{BB962C8B-B14F-4D97-AF65-F5344CB8AC3E}">
        <p14:creationId xmlns:p14="http://schemas.microsoft.com/office/powerpoint/2010/main" val="47468133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Title 1"/>
          <p:cNvSpPr>
            <a:spLocks noGrp="1"/>
          </p:cNvSpPr>
          <p:nvPr>
            <p:ph type="title"/>
          </p:nvPr>
        </p:nvSpPr>
        <p:spPr>
          <a:xfrm>
            <a:off x="2136775" y="228600"/>
            <a:ext cx="8153400" cy="990600"/>
          </a:xfrm>
        </p:spPr>
        <p:txBody>
          <a:bodyPr/>
          <a:lstStyle/>
          <a:p>
            <a:endParaRPr lang="en-US" altLang="en-US" smtClean="0"/>
          </a:p>
        </p:txBody>
      </p:sp>
      <p:sp>
        <p:nvSpPr>
          <p:cNvPr id="3" name="Content Placeholder 2"/>
          <p:cNvSpPr>
            <a:spLocks noGrp="1"/>
          </p:cNvSpPr>
          <p:nvPr>
            <p:ph sz="quarter" idx="1"/>
          </p:nvPr>
        </p:nvSpPr>
        <p:spPr>
          <a:xfrm>
            <a:off x="1793875" y="1295400"/>
            <a:ext cx="8839200" cy="4495800"/>
          </a:xfrm>
        </p:spPr>
        <p:txBody>
          <a:bodyPr/>
          <a:lstStyle/>
          <a:p>
            <a:pPr marL="0" indent="0">
              <a:buNone/>
              <a:defRPr/>
            </a:pPr>
            <a:r>
              <a:rPr lang="en-US" b="1" dirty="0" smtClean="0"/>
              <a:t>Disk cleaners</a:t>
            </a:r>
          </a:p>
          <a:p>
            <a:pPr marL="0" indent="0">
              <a:buNone/>
              <a:defRPr/>
            </a:pPr>
            <a:r>
              <a:rPr lang="en-US" dirty="0" smtClean="0"/>
              <a:t>These are utilities used to find files that are unnecessary to the computer’s operation</a:t>
            </a:r>
            <a:r>
              <a:rPr lang="en-US" dirty="0"/>
              <a:t> </a:t>
            </a:r>
            <a:r>
              <a:rPr lang="en-US" dirty="0" smtClean="0"/>
              <a:t>and taking up disk space. Disk cleaners help the user to decide what to delete when your hard disk is full.</a:t>
            </a:r>
          </a:p>
          <a:p>
            <a:pPr marL="0" indent="0">
              <a:buNone/>
              <a:defRPr/>
            </a:pPr>
            <a:r>
              <a:rPr lang="en-US" b="1" dirty="0" smtClean="0"/>
              <a:t>Disk partitioning software</a:t>
            </a:r>
          </a:p>
          <a:p>
            <a:pPr marL="0" indent="0">
              <a:buNone/>
              <a:defRPr/>
            </a:pPr>
            <a:r>
              <a:rPr lang="en-US" dirty="0" smtClean="0"/>
              <a:t>Such utilities are used to divide an individual drive into multiple logical drives, each with its own file system, which can be mounted by the operating system and treated as individual/separate drives.</a:t>
            </a:r>
          </a:p>
          <a:p>
            <a:pPr>
              <a:defRPr/>
            </a:pPr>
            <a:endParaRPr lang="en-US" dirty="0" smtClean="0"/>
          </a:p>
          <a:p>
            <a:pPr>
              <a:defRPr/>
            </a:pPr>
            <a:endParaRPr lang="en-US" dirty="0"/>
          </a:p>
        </p:txBody>
      </p:sp>
    </p:spTree>
    <p:extLst>
      <p:ext uri="{BB962C8B-B14F-4D97-AF65-F5344CB8AC3E}">
        <p14:creationId xmlns:p14="http://schemas.microsoft.com/office/powerpoint/2010/main" val="24398424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Title 1"/>
          <p:cNvSpPr>
            <a:spLocks noGrp="1"/>
          </p:cNvSpPr>
          <p:nvPr>
            <p:ph type="title"/>
          </p:nvPr>
        </p:nvSpPr>
        <p:spPr>
          <a:xfrm>
            <a:off x="2136775" y="228600"/>
            <a:ext cx="8153400" cy="990600"/>
          </a:xfrm>
        </p:spPr>
        <p:txBody>
          <a:bodyPr/>
          <a:lstStyle/>
          <a:p>
            <a:endParaRPr lang="en-US" altLang="en-US" smtClean="0"/>
          </a:p>
        </p:txBody>
      </p:sp>
      <p:sp>
        <p:nvSpPr>
          <p:cNvPr id="3" name="Content Placeholder 2"/>
          <p:cNvSpPr>
            <a:spLocks noGrp="1"/>
          </p:cNvSpPr>
          <p:nvPr>
            <p:ph sz="quarter" idx="1"/>
          </p:nvPr>
        </p:nvSpPr>
        <p:spPr>
          <a:xfrm>
            <a:off x="2100199" y="1371600"/>
            <a:ext cx="8153400" cy="4495800"/>
          </a:xfrm>
        </p:spPr>
        <p:txBody>
          <a:bodyPr/>
          <a:lstStyle/>
          <a:p>
            <a:pPr marL="0" indent="0">
              <a:buNone/>
              <a:defRPr/>
            </a:pPr>
            <a:r>
              <a:rPr lang="en-US" b="1" dirty="0" smtClean="0"/>
              <a:t>Disk compression utilities</a:t>
            </a:r>
          </a:p>
          <a:p>
            <a:pPr marL="0" indent="0">
              <a:buNone/>
              <a:defRPr/>
            </a:pPr>
            <a:r>
              <a:rPr lang="en-US" dirty="0" smtClean="0"/>
              <a:t>Disk compression utilities are used to compress the contents of a disk, increasing the capacity of the disk, or to decompress its compressed contents.</a:t>
            </a:r>
          </a:p>
          <a:p>
            <a:pPr marL="0" indent="0">
              <a:buNone/>
              <a:defRPr/>
            </a:pPr>
            <a:r>
              <a:rPr lang="en-US" b="1" dirty="0" smtClean="0"/>
              <a:t>File </a:t>
            </a:r>
            <a:r>
              <a:rPr lang="en-US" b="1" dirty="0" smtClean="0"/>
              <a:t>managers: </a:t>
            </a:r>
            <a:r>
              <a:rPr lang="en-US" dirty="0" smtClean="0"/>
              <a:t>A </a:t>
            </a:r>
            <a:r>
              <a:rPr lang="en-US" dirty="0" smtClean="0"/>
              <a:t>file manager or file browser is a computer utility program that provides a user interface to work with file systems. </a:t>
            </a:r>
            <a:r>
              <a:rPr lang="en-US" dirty="0" smtClean="0"/>
              <a:t>The most common file management operations used include create, open, edit, view, print, play, rename, move, copy, delete, attributes, properties, search/find, and permissions. </a:t>
            </a:r>
          </a:p>
          <a:p>
            <a:pPr>
              <a:defRPr/>
            </a:pPr>
            <a:endParaRPr lang="en-US" dirty="0"/>
          </a:p>
        </p:txBody>
      </p:sp>
    </p:spTree>
    <p:extLst>
      <p:ext uri="{BB962C8B-B14F-4D97-AF65-F5344CB8AC3E}">
        <p14:creationId xmlns:p14="http://schemas.microsoft.com/office/powerpoint/2010/main" val="16184533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Title 1"/>
          <p:cNvSpPr>
            <a:spLocks noGrp="1"/>
          </p:cNvSpPr>
          <p:nvPr>
            <p:ph type="title"/>
          </p:nvPr>
        </p:nvSpPr>
        <p:spPr>
          <a:xfrm>
            <a:off x="2136775" y="228600"/>
            <a:ext cx="8153400" cy="990600"/>
          </a:xfrm>
        </p:spPr>
        <p:txBody>
          <a:bodyPr/>
          <a:lstStyle/>
          <a:p>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b="1" dirty="0" smtClean="0"/>
              <a:t>System profilers</a:t>
            </a:r>
          </a:p>
          <a:p>
            <a:pPr marL="0" indent="0">
              <a:buNone/>
              <a:defRPr/>
            </a:pPr>
            <a:r>
              <a:rPr lang="en-US" dirty="0" smtClean="0"/>
              <a:t>System profilers provide detailed information about the software installed and hardware attached to the computer.</a:t>
            </a:r>
          </a:p>
          <a:p>
            <a:pPr marL="0" indent="0">
              <a:buNone/>
              <a:defRPr/>
            </a:pPr>
            <a:r>
              <a:rPr lang="en-US" b="1" dirty="0" smtClean="0"/>
              <a:t>Data compression and decompression utilities</a:t>
            </a:r>
          </a:p>
          <a:p>
            <a:pPr marL="0" indent="0">
              <a:buNone/>
              <a:defRPr/>
            </a:pPr>
            <a:r>
              <a:rPr lang="en-US" dirty="0" smtClean="0"/>
              <a:t>Data compression utilities output a shorter stream or a smaller file when provided with a stream or file intended to limit the disk space used or transmission bandwidth. </a:t>
            </a:r>
            <a:endParaRPr lang="en-US" dirty="0"/>
          </a:p>
          <a:p>
            <a:pPr marL="0" indent="0">
              <a:buNone/>
              <a:defRPr/>
            </a:pPr>
            <a:r>
              <a:rPr lang="en-US" dirty="0" smtClean="0"/>
              <a:t>The compressed file must be decompressed in order to use it.</a:t>
            </a:r>
          </a:p>
          <a:p>
            <a:pPr>
              <a:defRPr/>
            </a:pPr>
            <a:endParaRPr lang="en-US" dirty="0" smtClean="0"/>
          </a:p>
          <a:p>
            <a:pPr>
              <a:defRPr/>
            </a:pPr>
            <a:endParaRPr lang="en-US" dirty="0"/>
          </a:p>
        </p:txBody>
      </p:sp>
    </p:spTree>
    <p:extLst>
      <p:ext uri="{BB962C8B-B14F-4D97-AF65-F5344CB8AC3E}">
        <p14:creationId xmlns:p14="http://schemas.microsoft.com/office/powerpoint/2010/main" val="30815474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Title 1"/>
          <p:cNvSpPr>
            <a:spLocks noGrp="1"/>
          </p:cNvSpPr>
          <p:nvPr>
            <p:ph type="title"/>
          </p:nvPr>
        </p:nvSpPr>
        <p:spPr>
          <a:xfrm>
            <a:off x="2136775" y="228600"/>
            <a:ext cx="8153400" cy="990600"/>
          </a:xfrm>
        </p:spPr>
        <p:txBody>
          <a:bodyPr/>
          <a:lstStyle/>
          <a:p>
            <a:endParaRPr lang="en-US" altLang="en-US" smtClean="0"/>
          </a:p>
        </p:txBody>
      </p:sp>
      <p:sp>
        <p:nvSpPr>
          <p:cNvPr id="3" name="Content Placeholder 2"/>
          <p:cNvSpPr>
            <a:spLocks noGrp="1"/>
          </p:cNvSpPr>
          <p:nvPr>
            <p:ph sz="quarter" idx="1"/>
          </p:nvPr>
        </p:nvSpPr>
        <p:spPr>
          <a:xfrm>
            <a:off x="2136775" y="1676400"/>
            <a:ext cx="8153400" cy="5410200"/>
          </a:xfrm>
        </p:spPr>
        <p:txBody>
          <a:bodyPr/>
          <a:lstStyle/>
          <a:p>
            <a:pPr marL="0" indent="0">
              <a:buNone/>
              <a:defRPr/>
            </a:pPr>
            <a:r>
              <a:rPr lang="en-US" b="1" dirty="0" smtClean="0"/>
              <a:t>Cryptographic utilities</a:t>
            </a:r>
          </a:p>
          <a:p>
            <a:pPr marL="0" indent="0">
              <a:buNone/>
              <a:defRPr/>
            </a:pPr>
            <a:r>
              <a:rPr lang="en-US" dirty="0"/>
              <a:t>Cryptographic utilities are used to encrypt and decrypt streams and </a:t>
            </a:r>
            <a:r>
              <a:rPr lang="en-US" dirty="0" smtClean="0"/>
              <a:t>files.</a:t>
            </a:r>
            <a:endParaRPr lang="en-US" dirty="0"/>
          </a:p>
          <a:p>
            <a:pPr marL="0" indent="0">
              <a:buNone/>
              <a:defRPr/>
            </a:pPr>
            <a:r>
              <a:rPr lang="en-US" dirty="0" smtClean="0"/>
              <a:t>Cryptography is the art of hiding information by transforming it (encrypting it) into an unreadable format, called cipher text. Only those who possess a secret key can interpret (decrypt) the message into plain text.</a:t>
            </a:r>
          </a:p>
          <a:p>
            <a:pPr>
              <a:defRPr/>
            </a:pPr>
            <a:endParaRPr lang="en-US" dirty="0"/>
          </a:p>
        </p:txBody>
      </p:sp>
    </p:spTree>
    <p:extLst>
      <p:ext uri="{BB962C8B-B14F-4D97-AF65-F5344CB8AC3E}">
        <p14:creationId xmlns:p14="http://schemas.microsoft.com/office/powerpoint/2010/main" val="14465280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Title 1"/>
          <p:cNvSpPr>
            <a:spLocks noGrp="1"/>
          </p:cNvSpPr>
          <p:nvPr>
            <p:ph type="title"/>
          </p:nvPr>
        </p:nvSpPr>
        <p:spPr>
          <a:xfrm>
            <a:off x="2136775" y="228600"/>
            <a:ext cx="8153400" cy="990600"/>
          </a:xfrm>
        </p:spPr>
        <p:txBody>
          <a:bodyPr/>
          <a:lstStyle/>
          <a:p>
            <a:endParaRPr lang="en-US" altLang="en-US" smtClean="0"/>
          </a:p>
        </p:txBody>
      </p:sp>
      <p:sp>
        <p:nvSpPr>
          <p:cNvPr id="873475" name="Content Placeholder 2"/>
          <p:cNvSpPr>
            <a:spLocks noGrp="1"/>
          </p:cNvSpPr>
          <p:nvPr>
            <p:ph sz="quarter" idx="1"/>
          </p:nvPr>
        </p:nvSpPr>
        <p:spPr>
          <a:xfrm>
            <a:off x="2136775" y="1600200"/>
            <a:ext cx="8153400" cy="4495800"/>
          </a:xfrm>
        </p:spPr>
        <p:txBody>
          <a:bodyPr/>
          <a:lstStyle/>
          <a:p>
            <a:pPr marL="0" indent="0">
              <a:buNone/>
            </a:pPr>
            <a:r>
              <a:rPr lang="en-US" altLang="en-US" b="1" smtClean="0"/>
              <a:t>Registry cleaners</a:t>
            </a:r>
          </a:p>
          <a:p>
            <a:pPr marL="0" indent="0">
              <a:buNone/>
            </a:pPr>
            <a:r>
              <a:rPr lang="en-US" altLang="en-US" smtClean="0"/>
              <a:t>Registry cleaners clean and optimize the Windows registry by removing old registry keys that are no longer in use. </a:t>
            </a:r>
          </a:p>
        </p:txBody>
      </p:sp>
    </p:spTree>
    <p:extLst>
      <p:ext uri="{BB962C8B-B14F-4D97-AF65-F5344CB8AC3E}">
        <p14:creationId xmlns:p14="http://schemas.microsoft.com/office/powerpoint/2010/main" val="23422709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Title 1"/>
          <p:cNvSpPr>
            <a:spLocks noGrp="1"/>
          </p:cNvSpPr>
          <p:nvPr>
            <p:ph type="title"/>
          </p:nvPr>
        </p:nvSpPr>
        <p:spPr>
          <a:xfrm>
            <a:off x="2136775" y="228600"/>
            <a:ext cx="8153400" cy="990600"/>
          </a:xfrm>
        </p:spPr>
        <p:txBody>
          <a:bodyPr/>
          <a:lstStyle/>
          <a:p>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b="1" dirty="0" smtClean="0"/>
              <a:t>Network utilities</a:t>
            </a:r>
          </a:p>
          <a:p>
            <a:pPr marL="0" indent="0">
              <a:buNone/>
              <a:defRPr/>
            </a:pPr>
            <a:r>
              <a:rPr lang="en-US" dirty="0" smtClean="0"/>
              <a:t>Network utilities are tools that </a:t>
            </a:r>
            <a:r>
              <a:rPr lang="en-US" dirty="0" err="1" smtClean="0"/>
              <a:t>analyse</a:t>
            </a:r>
            <a:r>
              <a:rPr lang="en-US" dirty="0" smtClean="0"/>
              <a:t> the computer’s network connectivity, configure network settings, check data transfer or log events.</a:t>
            </a:r>
          </a:p>
          <a:p>
            <a:pPr>
              <a:defRPr/>
            </a:pPr>
            <a:endParaRPr lang="en-US" dirty="0"/>
          </a:p>
        </p:txBody>
      </p:sp>
    </p:spTree>
    <p:extLst>
      <p:ext uri="{BB962C8B-B14F-4D97-AF65-F5344CB8AC3E}">
        <p14:creationId xmlns:p14="http://schemas.microsoft.com/office/powerpoint/2010/main" val="21639215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Title 1"/>
          <p:cNvSpPr>
            <a:spLocks noGrp="1"/>
          </p:cNvSpPr>
          <p:nvPr>
            <p:ph type="title"/>
          </p:nvPr>
        </p:nvSpPr>
        <p:spPr>
          <a:xfrm>
            <a:off x="2136775" y="228600"/>
            <a:ext cx="8153400" cy="990600"/>
          </a:xfrm>
        </p:spPr>
        <p:txBody>
          <a:bodyPr/>
          <a:lstStyle/>
          <a:p>
            <a:endParaRPr lang="en-US" altLang="en-US" smtClean="0"/>
          </a:p>
        </p:txBody>
      </p:sp>
      <p:sp>
        <p:nvSpPr>
          <p:cNvPr id="875523" name="Content Placeholder 2"/>
          <p:cNvSpPr>
            <a:spLocks noGrp="1"/>
          </p:cNvSpPr>
          <p:nvPr>
            <p:ph sz="quarter" idx="1"/>
          </p:nvPr>
        </p:nvSpPr>
        <p:spPr>
          <a:xfrm>
            <a:off x="2136775" y="1600200"/>
            <a:ext cx="8153400" cy="4495800"/>
          </a:xfrm>
        </p:spPr>
        <p:txBody>
          <a:bodyPr/>
          <a:lstStyle/>
          <a:p>
            <a:pPr marL="0" indent="0">
              <a:buNone/>
            </a:pPr>
            <a:r>
              <a:rPr lang="en-US" altLang="en-US" b="1" smtClean="0"/>
              <a:t>Screensavers</a:t>
            </a:r>
          </a:p>
          <a:p>
            <a:pPr marL="0" indent="0">
              <a:buNone/>
            </a:pPr>
            <a:r>
              <a:rPr lang="en-US" altLang="en-US" smtClean="0"/>
              <a:t>A screensaver (or screen saver) is a computer program that blanks the screen or fills it with moving images or patterns when the computer is not in use.</a:t>
            </a:r>
          </a:p>
        </p:txBody>
      </p:sp>
    </p:spTree>
    <p:extLst>
      <p:ext uri="{BB962C8B-B14F-4D97-AF65-F5344CB8AC3E}">
        <p14:creationId xmlns:p14="http://schemas.microsoft.com/office/powerpoint/2010/main" val="21632806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p:nvPr>
        </p:nvSpPr>
        <p:spPr>
          <a:xfrm>
            <a:off x="2136775" y="228600"/>
            <a:ext cx="8153400" cy="990600"/>
          </a:xfrm>
        </p:spPr>
        <p:txBody>
          <a:bodyPr/>
          <a:lstStyle/>
          <a:p>
            <a:endParaRPr lang="en-US" altLang="en-US" smtClean="0"/>
          </a:p>
        </p:txBody>
      </p:sp>
      <p:sp>
        <p:nvSpPr>
          <p:cNvPr id="3" name="Content Placeholder 2"/>
          <p:cNvSpPr>
            <a:spLocks noGrp="1"/>
          </p:cNvSpPr>
          <p:nvPr>
            <p:ph sz="quarter" idx="1"/>
          </p:nvPr>
        </p:nvSpPr>
        <p:spPr>
          <a:xfrm>
            <a:off x="2136775" y="1600200"/>
            <a:ext cx="8153400" cy="4495800"/>
          </a:xfrm>
        </p:spPr>
        <p:txBody>
          <a:bodyPr/>
          <a:lstStyle/>
          <a:p>
            <a:pPr marL="0" indent="0">
              <a:buNone/>
              <a:defRPr/>
            </a:pPr>
            <a:r>
              <a:rPr lang="en-US" dirty="0" smtClean="0"/>
              <a:t>The screensaver file can be programmed in several different ways to run whenever the computer is left on but idle for a certain period of time </a:t>
            </a:r>
          </a:p>
          <a:p>
            <a:pPr>
              <a:defRPr/>
            </a:pPr>
            <a:endParaRPr lang="en-US" dirty="0"/>
          </a:p>
        </p:txBody>
      </p:sp>
    </p:spTree>
    <p:extLst>
      <p:ext uri="{BB962C8B-B14F-4D97-AF65-F5344CB8AC3E}">
        <p14:creationId xmlns:p14="http://schemas.microsoft.com/office/powerpoint/2010/main" val="39667447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Title 1"/>
          <p:cNvSpPr>
            <a:spLocks noGrp="1"/>
          </p:cNvSpPr>
          <p:nvPr>
            <p:ph type="title"/>
          </p:nvPr>
        </p:nvSpPr>
        <p:spPr>
          <a:xfrm>
            <a:off x="2136775" y="228600"/>
            <a:ext cx="8153400" cy="990600"/>
          </a:xfrm>
        </p:spPr>
        <p:txBody>
          <a:bodyPr/>
          <a:lstStyle/>
          <a:p>
            <a:r>
              <a:rPr lang="en-US" altLang="en-US" smtClean="0"/>
              <a:t>Uses of a screen saver</a:t>
            </a:r>
          </a:p>
        </p:txBody>
      </p:sp>
      <p:sp>
        <p:nvSpPr>
          <p:cNvPr id="877571" name="Content Placeholder 2"/>
          <p:cNvSpPr>
            <a:spLocks noGrp="1"/>
          </p:cNvSpPr>
          <p:nvPr>
            <p:ph sz="quarter" idx="1"/>
          </p:nvPr>
        </p:nvSpPr>
        <p:spPr>
          <a:xfrm>
            <a:off x="2136775" y="1600200"/>
            <a:ext cx="8153400" cy="4495800"/>
          </a:xfrm>
        </p:spPr>
        <p:txBody>
          <a:bodyPr/>
          <a:lstStyle/>
          <a:p>
            <a:r>
              <a:rPr lang="en-US" altLang="en-US" smtClean="0"/>
              <a:t>to prevent phosphor burn-in on CRT and plasma computer monitors (hence the name)</a:t>
            </a:r>
          </a:p>
          <a:p>
            <a:r>
              <a:rPr lang="en-US" altLang="en-US" smtClean="0"/>
              <a:t>screensavers are  used primarily for entertainment</a:t>
            </a:r>
          </a:p>
          <a:p>
            <a:r>
              <a:rPr lang="en-US" altLang="en-US" smtClean="0"/>
              <a:t>Used for security of the system</a:t>
            </a:r>
          </a:p>
          <a:p>
            <a:r>
              <a:rPr lang="en-US" altLang="en-US" smtClean="0"/>
              <a:t>Used to display system status information.</a:t>
            </a:r>
          </a:p>
          <a:p>
            <a:endParaRPr lang="en-US" altLang="en-US" smtClean="0"/>
          </a:p>
        </p:txBody>
      </p:sp>
    </p:spTree>
    <p:extLst>
      <p:ext uri="{BB962C8B-B14F-4D97-AF65-F5344CB8AC3E}">
        <p14:creationId xmlns:p14="http://schemas.microsoft.com/office/powerpoint/2010/main" val="7984438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Title 1"/>
          <p:cNvSpPr>
            <a:spLocks noGrp="1"/>
          </p:cNvSpPr>
          <p:nvPr>
            <p:ph type="title"/>
          </p:nvPr>
        </p:nvSpPr>
        <p:spPr>
          <a:xfrm>
            <a:off x="2136775" y="228600"/>
            <a:ext cx="8153400" cy="990600"/>
          </a:xfrm>
        </p:spPr>
        <p:txBody>
          <a:bodyPr/>
          <a:lstStyle/>
          <a:p>
            <a:r>
              <a:rPr lang="en-US" altLang="en-US" smtClean="0"/>
              <a:t>Programming Languages</a:t>
            </a:r>
          </a:p>
        </p:txBody>
      </p:sp>
      <p:sp>
        <p:nvSpPr>
          <p:cNvPr id="878595" name="Content Placeholder 2"/>
          <p:cNvSpPr>
            <a:spLocks noGrp="1"/>
          </p:cNvSpPr>
          <p:nvPr>
            <p:ph sz="quarter" idx="1"/>
          </p:nvPr>
        </p:nvSpPr>
        <p:spPr>
          <a:xfrm>
            <a:off x="2136775" y="1600200"/>
            <a:ext cx="8153400" cy="4495800"/>
          </a:xfrm>
        </p:spPr>
        <p:txBody>
          <a:bodyPr/>
          <a:lstStyle/>
          <a:p>
            <a:pPr marL="0" indent="0">
              <a:buNone/>
            </a:pPr>
            <a:r>
              <a:rPr lang="en-US" altLang="en-US" smtClean="0"/>
              <a:t>A programming language is a set of instructions used to build, design other computer programs.</a:t>
            </a:r>
          </a:p>
          <a:p>
            <a:pPr marL="0" indent="0">
              <a:buNone/>
            </a:pPr>
            <a:r>
              <a:rPr lang="en-US" altLang="en-US" smtClean="0"/>
              <a:t>A programming language has a unique set of keywords (words that it understands) and a special syntax for expressing and organising program instructions. </a:t>
            </a:r>
          </a:p>
          <a:p>
            <a:pPr marL="0" indent="0">
              <a:buNone/>
            </a:pPr>
            <a:r>
              <a:rPr lang="en-US" altLang="en-US" smtClean="0"/>
              <a:t>Syntax refers to the spelling and grammar of a programming language. </a:t>
            </a:r>
          </a:p>
        </p:txBody>
      </p:sp>
    </p:spTree>
    <p:extLst>
      <p:ext uri="{BB962C8B-B14F-4D97-AF65-F5344CB8AC3E}">
        <p14:creationId xmlns:p14="http://schemas.microsoft.com/office/powerpoint/2010/main" val="2739642940"/>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3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2</TotalTime>
  <Words>10481</Words>
  <Application>Microsoft Office PowerPoint</Application>
  <PresentationFormat>Widescreen</PresentationFormat>
  <Paragraphs>635</Paragraphs>
  <Slides>200</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200</vt:i4>
      </vt:variant>
    </vt:vector>
  </HeadingPairs>
  <TitlesOfParts>
    <vt:vector size="211" baseType="lpstr">
      <vt:lpstr>Aharoni</vt:lpstr>
      <vt:lpstr>Arial</vt:lpstr>
      <vt:lpstr>Calibri</vt:lpstr>
      <vt:lpstr>Calibri Light</vt:lpstr>
      <vt:lpstr>Times New Roman</vt:lpstr>
      <vt:lpstr>Tw Cen MT</vt:lpstr>
      <vt:lpstr>Wingdings</vt:lpstr>
      <vt:lpstr>Wingdings 2</vt:lpstr>
      <vt:lpstr>Office Theme</vt:lpstr>
      <vt:lpstr>2_Median</vt:lpstr>
      <vt:lpstr>3_Median</vt:lpstr>
      <vt:lpstr>PowerPoint Presentation</vt:lpstr>
      <vt:lpstr>Computer software (computer programs)</vt:lpstr>
      <vt:lpstr> Computer software classification </vt:lpstr>
      <vt:lpstr>PowerPoint Presentation</vt:lpstr>
      <vt:lpstr>PowerPoint Presentation</vt:lpstr>
      <vt:lpstr> System software </vt:lpstr>
      <vt:lpstr> Firmware (stored logic)  </vt:lpstr>
      <vt:lpstr>PowerPoint Presentation</vt:lpstr>
      <vt:lpstr> Device drivers </vt:lpstr>
      <vt:lpstr>PowerPoint Presentation</vt:lpstr>
      <vt:lpstr> The Operating system (OS) software </vt:lpstr>
      <vt:lpstr>General functions of the operating system</vt:lpstr>
      <vt:lpstr>PowerPoint Presentation</vt:lpstr>
      <vt:lpstr>PowerPoint Presentation</vt:lpstr>
      <vt:lpstr>PowerPoint Presentation</vt:lpstr>
      <vt:lpstr>PowerPoint Presentation</vt:lpstr>
      <vt:lpstr> Types of operating system </vt:lpstr>
      <vt:lpstr>Classification according to tasks handled</vt:lpstr>
      <vt:lpstr>  Single task operating system  </vt:lpstr>
      <vt:lpstr> Multitasking operating system </vt:lpstr>
      <vt:lpstr>Multithreading operating systems </vt:lpstr>
      <vt:lpstr>PowerPoint Presentation</vt:lpstr>
      <vt:lpstr> Multiprocessing operating system </vt:lpstr>
      <vt:lpstr>Classification according to the number of users</vt:lpstr>
      <vt:lpstr> Single-user operating system </vt:lpstr>
      <vt:lpstr> Multi-user operating system </vt:lpstr>
      <vt:lpstr>Classification of OS according to human–computer interface</vt:lpstr>
      <vt:lpstr> Graphical user interface (GUI) operating systems </vt:lpstr>
      <vt:lpstr>PowerPoint Presentation</vt:lpstr>
      <vt:lpstr>PowerPoint Presentation</vt:lpstr>
      <vt:lpstr> Wizards </vt:lpstr>
      <vt:lpstr> Icons </vt:lpstr>
      <vt:lpstr> Radio buttons </vt:lpstr>
      <vt:lpstr>PowerPoint Presentation</vt:lpstr>
      <vt:lpstr>PowerPoint Presentation</vt:lpstr>
      <vt:lpstr> Check boxes </vt:lpstr>
      <vt:lpstr>PowerPoint Presentation</vt:lpstr>
      <vt:lpstr>PowerPoint Presentation</vt:lpstr>
      <vt:lpstr>Menu Bar</vt:lpstr>
      <vt:lpstr>PowerPoint Presentation</vt:lpstr>
      <vt:lpstr> Drop-down menus </vt:lpstr>
      <vt:lpstr>PowerPoint Presentation</vt:lpstr>
      <vt:lpstr> List boxes </vt:lpstr>
      <vt:lpstr>PowerPoint Presentation</vt:lpstr>
      <vt:lpstr> Text boxes </vt:lpstr>
      <vt:lpstr>PowerPoint Presentation</vt:lpstr>
      <vt:lpstr> Scrollbars </vt:lpstr>
      <vt:lpstr> Toolbars </vt:lpstr>
      <vt:lpstr>PowerPoint Presentation</vt:lpstr>
      <vt:lpstr>Status bar</vt:lpstr>
      <vt:lpstr>PowerPoint Presentation</vt:lpstr>
      <vt:lpstr>Advantages of a GUI operating System</vt:lpstr>
      <vt:lpstr>PowerPoint Presentation</vt:lpstr>
      <vt:lpstr>PowerPoint Presentation</vt:lpstr>
      <vt:lpstr>Disadvantages of GUI</vt:lpstr>
      <vt:lpstr>PowerPoint Presentation</vt:lpstr>
      <vt:lpstr>Command-line user interface (CLI) OS</vt:lpstr>
      <vt:lpstr>PowerPoint Presentation</vt:lpstr>
      <vt:lpstr>PowerPoint Presentation</vt:lpstr>
      <vt:lpstr>Advantages of CLI</vt:lpstr>
      <vt:lpstr>Disadvantages of CLI</vt:lpstr>
      <vt:lpstr>PowerPoint Presentation</vt:lpstr>
      <vt:lpstr>PowerPoint Presentation</vt:lpstr>
      <vt:lpstr>PowerPoint Presentation</vt:lpstr>
      <vt:lpstr>PowerPoint Presentation</vt:lpstr>
      <vt:lpstr>Operating System Classification according to processing mode</vt:lpstr>
      <vt:lpstr>Time sharing operating system </vt:lpstr>
      <vt:lpstr> Batch process operating system </vt:lpstr>
      <vt:lpstr>PowerPoint Presentation</vt:lpstr>
      <vt:lpstr> Real-time processing operating system </vt:lpstr>
      <vt:lpstr>Distributed operating systems </vt:lpstr>
      <vt:lpstr>PowerPoint Presentation</vt:lpstr>
      <vt:lpstr>Embedded operating systems </vt:lpstr>
      <vt:lpstr>File management</vt:lpstr>
      <vt:lpstr>File extensions</vt:lpstr>
      <vt:lpstr>Some Common file extensions</vt:lpstr>
      <vt:lpstr>File hierarchy </vt:lpstr>
      <vt:lpstr>File path</vt:lpstr>
      <vt:lpstr>PowerPoint Presentation</vt:lpstr>
      <vt:lpstr>PowerPoint Presentation</vt:lpstr>
      <vt:lpstr> Factors to consider when choosing an operating system </vt:lpstr>
      <vt:lpstr> Installation and configuration of the operating system </vt:lpstr>
      <vt:lpstr>PowerPoint Presentation</vt:lpstr>
      <vt:lpstr>PowerPoint Presentation</vt:lpstr>
      <vt:lpstr>Utilities (Utility Programmes)</vt:lpstr>
      <vt:lpstr> Examples of utility programs and their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Uses of a screen saver</vt:lpstr>
      <vt:lpstr>Programming Languages</vt:lpstr>
      <vt:lpstr> Levels of programming languages </vt:lpstr>
      <vt:lpstr> Low-level programming languages </vt:lpstr>
      <vt:lpstr>PowerPoint Presentation</vt:lpstr>
      <vt:lpstr>PowerPoint Presentation</vt:lpstr>
      <vt:lpstr> Machine language – First Generation Language (1GL) </vt:lpstr>
      <vt:lpstr> Characteristics of 1GL </vt:lpstr>
      <vt:lpstr>PowerPoint Presentation</vt:lpstr>
      <vt:lpstr> Assembly language – Second Generation Language (2GL) </vt:lpstr>
      <vt:lpstr>PowerPoint Presentation</vt:lpstr>
      <vt:lpstr> Characteristics of 2GL </vt:lpstr>
      <vt:lpstr>High-level programming languages</vt:lpstr>
      <vt:lpstr>PowerPoint Presentation</vt:lpstr>
      <vt:lpstr>PowerPoint Presentation</vt:lpstr>
      <vt:lpstr>Compiler </vt:lpstr>
      <vt:lpstr>PowerPoint Presentation</vt:lpstr>
      <vt:lpstr>Interpreters </vt:lpstr>
      <vt:lpstr>Comparing Compilers and Interpreters</vt:lpstr>
      <vt:lpstr> Characteristics of high-level languages </vt:lpstr>
      <vt:lpstr>PowerPoint Presentation</vt:lpstr>
      <vt:lpstr>PowerPoint Presentation</vt:lpstr>
      <vt:lpstr>PowerPoint Presentation</vt:lpstr>
      <vt:lpstr>PowerPoint Presentation</vt:lpstr>
      <vt:lpstr>Advantages of High level languages</vt:lpstr>
      <vt:lpstr>PowerPoint Presentation</vt:lpstr>
      <vt:lpstr>PowerPoint Presentation</vt:lpstr>
      <vt:lpstr>PowerPoint Presentation</vt:lpstr>
      <vt:lpstr>Third Generation Languages (3GL)</vt:lpstr>
      <vt:lpstr> Characteristics of 3GL </vt:lpstr>
      <vt:lpstr>Application software</vt:lpstr>
      <vt:lpstr>PowerPoint Presentation</vt:lpstr>
      <vt:lpstr>PowerPoint Presentation</vt:lpstr>
      <vt:lpstr>PowerPoint Presentation</vt:lpstr>
      <vt:lpstr> General-purpose software </vt:lpstr>
      <vt:lpstr> Specialised software </vt:lpstr>
      <vt:lpstr> Integrated software </vt:lpstr>
      <vt:lpstr> Software suites </vt:lpstr>
      <vt:lpstr>PowerPoint Presentation</vt:lpstr>
      <vt:lpstr> Advantages of integrated  software and software suites </vt:lpstr>
      <vt:lpstr>PowerPoint Presentation</vt:lpstr>
      <vt:lpstr>PowerPoint Presentation</vt:lpstr>
      <vt:lpstr>Disadvantages</vt:lpstr>
      <vt:lpstr> Categorization of software according to acquisition/procurement </vt:lpstr>
      <vt:lpstr>PowerPoint Presentation</vt:lpstr>
      <vt:lpstr>Examples of off-shelf software packages</vt:lpstr>
      <vt:lpstr> Advantages of off-the-shelf software </vt:lpstr>
      <vt:lpstr>PowerPoint Presentation</vt:lpstr>
      <vt:lpstr> Disadvantages of off-the-shelf software: </vt:lpstr>
      <vt:lpstr>PowerPoint Presentation</vt:lpstr>
      <vt:lpstr>PowerPoint Presentation</vt:lpstr>
      <vt:lpstr> Custom made (Tailor-made, in-house/ custom-written/ customised or user-made) software </vt:lpstr>
      <vt:lpstr>Examples of custom made software</vt:lpstr>
      <vt:lpstr>Advantages of Custom-made software</vt:lpstr>
      <vt:lpstr>PowerPoint Presentation</vt:lpstr>
      <vt:lpstr>Disadvantages of custom made</vt:lpstr>
      <vt:lpstr> Open source software (OSS)  </vt:lpstr>
      <vt:lpstr>PowerPoint Presentation</vt:lpstr>
      <vt:lpstr>PowerPoint Presentation</vt:lpstr>
      <vt:lpstr>PowerPoint Presentation</vt:lpstr>
      <vt:lpstr>PowerPoint Presentation</vt:lpstr>
      <vt:lpstr> Freeware </vt:lpstr>
      <vt:lpstr> Proprietary software(closed source software) </vt:lpstr>
      <vt:lpstr> Shareware </vt:lpstr>
      <vt:lpstr>PowerPoint Presentation</vt:lpstr>
      <vt:lpstr>PowerPoint Presentation</vt:lpstr>
      <vt:lpstr> Public domain software </vt:lpstr>
      <vt:lpstr>Copylefted software</vt:lpstr>
      <vt:lpstr>Software Piracy</vt:lpstr>
      <vt:lpstr>How to prevent software piracy</vt:lpstr>
      <vt:lpstr> Installing and uninstalling application and utility software </vt:lpstr>
      <vt:lpstr>Reasons for installation of a program</vt:lpstr>
      <vt:lpstr> Program installer </vt:lpstr>
      <vt:lpstr>PowerPoint Presentation</vt:lpstr>
      <vt:lpstr>  The installation process  </vt:lpstr>
      <vt:lpstr>Manual (customised) installation </vt:lpstr>
      <vt:lpstr>PowerPoint Presentation</vt:lpstr>
      <vt:lpstr>PowerPoint Presentation</vt:lpstr>
      <vt:lpstr>PowerPoint Presentation</vt:lpstr>
      <vt:lpstr>PowerPoint Presentation</vt:lpstr>
      <vt:lpstr> Remember the following before and when installing a program </vt:lpstr>
      <vt:lpstr>PowerPoint Presentation</vt:lpstr>
      <vt:lpstr> Installing Device drivers </vt:lpstr>
      <vt:lpstr> Steps to follow In order to Install a new device </vt:lpstr>
      <vt:lpstr>PowerPoint Presentation</vt:lpstr>
      <vt:lpstr>PowerPoint Presentation</vt:lpstr>
      <vt:lpstr>PowerPoint Presentation</vt:lpstr>
      <vt:lpstr>PowerPoint Presentation</vt:lpstr>
      <vt:lpstr> Upgrading drivers for already installed devices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Uninstalling software </vt:lpstr>
      <vt:lpstr>PowerPoint Presentation</vt:lpstr>
      <vt:lpstr>PowerPoint Presentation</vt:lpstr>
      <vt:lpstr> The uninstaller </vt:lpstr>
      <vt:lpstr>Factors to consider before acquiring a computer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Kizito</dc:creator>
  <cp:lastModifiedBy>Samuel Kizito</cp:lastModifiedBy>
  <cp:revision>1</cp:revision>
  <dcterms:created xsi:type="dcterms:W3CDTF">2014-04-19T13:35:44Z</dcterms:created>
  <dcterms:modified xsi:type="dcterms:W3CDTF">2014-04-19T13:37:53Z</dcterms:modified>
</cp:coreProperties>
</file>